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60" r:id="rId1"/>
  </p:sldMasterIdLst>
  <p:notesMasterIdLst>
    <p:notesMasterId r:id="rId24"/>
  </p:notesMasterIdLst>
  <p:handoutMasterIdLst>
    <p:handoutMasterId r:id="rId25"/>
  </p:handoutMasterIdLst>
  <p:sldIdLst>
    <p:sldId id="256" r:id="rId2"/>
    <p:sldId id="292" r:id="rId3"/>
    <p:sldId id="293" r:id="rId4"/>
    <p:sldId id="294" r:id="rId5"/>
    <p:sldId id="295" r:id="rId6"/>
    <p:sldId id="296" r:id="rId7"/>
    <p:sldId id="297" r:id="rId8"/>
    <p:sldId id="298" r:id="rId9"/>
    <p:sldId id="299" r:id="rId10"/>
    <p:sldId id="300" r:id="rId11"/>
    <p:sldId id="301" r:id="rId12"/>
    <p:sldId id="302" r:id="rId13"/>
    <p:sldId id="303" r:id="rId14"/>
    <p:sldId id="304" r:id="rId15"/>
    <p:sldId id="305" r:id="rId16"/>
    <p:sldId id="306" r:id="rId17"/>
    <p:sldId id="307" r:id="rId18"/>
    <p:sldId id="308" r:id="rId19"/>
    <p:sldId id="309" r:id="rId20"/>
    <p:sldId id="310" r:id="rId21"/>
    <p:sldId id="311" r:id="rId22"/>
    <p:sldId id="312"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clrMru>
    <a:srgbClr val="DC0000"/>
    <a:srgbClr val="1B4171"/>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8" autoAdjust="0"/>
    <p:restoredTop sz="91525" autoAdjust="0"/>
  </p:normalViewPr>
  <p:slideViewPr>
    <p:cSldViewPr snapToGrid="0" snapToObjects="1">
      <p:cViewPr varScale="1">
        <p:scale>
          <a:sx n="90" d="100"/>
          <a:sy n="90" d="100"/>
        </p:scale>
        <p:origin x="-1304"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 Id="rId2"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 Id="rId2"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 Id="rId2"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149484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B90713-1FDD-6745-91EA-A2B4DD22E0C1}" type="datetime1">
              <a:rPr lang="en-GB" smtClean="0"/>
              <a:t>27/03/2014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125990-4766-6C40-BC06-C01B281CFA59}" type="slidenum">
              <a:rPr lang="en-US" smtClean="0"/>
              <a:t>‹#›</a:t>
            </a:fld>
            <a:endParaRPr lang="en-US"/>
          </a:p>
        </p:txBody>
      </p:sp>
    </p:spTree>
    <p:extLst>
      <p:ext uri="{BB962C8B-B14F-4D97-AF65-F5344CB8AC3E}">
        <p14:creationId xmlns:p14="http://schemas.microsoft.com/office/powerpoint/2010/main" val="222219503"/>
      </p:ext>
    </p:extLst>
  </p:cSld>
  <p:clrMap bg1="lt1" tx1="dk1" bg2="lt2" tx2="dk2" accent1="accent1" accent2="accent2" accent3="accent3" accent4="accent4" accent5="accent5" accent6="accent6" hlink="hlink" folHlink="folHlink"/>
  <p:hf sldNum="0"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6784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35766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Mention age…</a:t>
            </a:r>
            <a:endParaRPr lang="en-US" dirty="0"/>
          </a:p>
        </p:txBody>
      </p:sp>
    </p:spTree>
    <p:extLst>
      <p:ext uri="{BB962C8B-B14F-4D97-AF65-F5344CB8AC3E}">
        <p14:creationId xmlns:p14="http://schemas.microsoft.com/office/powerpoint/2010/main" val="2609966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09966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Mention age…</a:t>
            </a:r>
            <a:endParaRPr lang="en-US" dirty="0"/>
          </a:p>
        </p:txBody>
      </p:sp>
    </p:spTree>
    <p:extLst>
      <p:ext uri="{BB962C8B-B14F-4D97-AF65-F5344CB8AC3E}">
        <p14:creationId xmlns:p14="http://schemas.microsoft.com/office/powerpoint/2010/main" val="2609966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1B4171"/>
        </a:solid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GB"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GB"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EB1A79B9-0A0F-F74B-9A4E-C1D97E652B1A}" type="datetime1">
              <a:rPr lang="en-GB" smtClean="0"/>
              <a:t>27/03/2014</a:t>
            </a:fld>
            <a:endParaRPr lang="en-US"/>
          </a:p>
        </p:txBody>
      </p:sp>
      <p:sp>
        <p:nvSpPr>
          <p:cNvPr id="17" name="Footer Placeholder 16"/>
          <p:cNvSpPr>
            <a:spLocks noGrp="1"/>
          </p:cNvSpPr>
          <p:nvPr>
            <p:ph type="ftr" sz="quarter" idx="11"/>
          </p:nvPr>
        </p:nvSpPr>
        <p:spPr>
          <a:xfrm>
            <a:off x="2085393" y="236540"/>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04EC2855-4632-A54D-AE49-B35007F585A2}"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GB" smtClean="0"/>
              <a:t>Click to edit Master title style</a:t>
            </a:r>
            <a:endParaRPr kumimoji="0" lang="en-US"/>
          </a:p>
        </p:txBody>
      </p:sp>
      <p:sp>
        <p:nvSpPr>
          <p:cNvPr id="4" name="Date Placeholder 3"/>
          <p:cNvSpPr>
            <a:spLocks noGrp="1"/>
          </p:cNvSpPr>
          <p:nvPr>
            <p:ph type="dt" sz="half" idx="10"/>
          </p:nvPr>
        </p:nvSpPr>
        <p:spPr/>
        <p:txBody>
          <a:bodyPr/>
          <a:lstStyle/>
          <a:p>
            <a:fld id="{045AF8C5-EDA6-D346-B4A3-13587C4B6A29}" type="datetime1">
              <a:rPr lang="en-GB" smtClean="0"/>
              <a:t>27/03/2014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04EC2855-4632-A54D-AE49-B35007F585A2}"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GB"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GB" smtClean="0"/>
              <a:t>Click to edit Master title style</a:t>
            </a:r>
            <a:endParaRPr kumimoji="0" lang="en-US"/>
          </a:p>
        </p:txBody>
      </p:sp>
      <p:sp>
        <p:nvSpPr>
          <p:cNvPr id="12" name="Date Placeholder 11"/>
          <p:cNvSpPr>
            <a:spLocks noGrp="1"/>
          </p:cNvSpPr>
          <p:nvPr>
            <p:ph type="dt" sz="half" idx="10"/>
          </p:nvPr>
        </p:nvSpPr>
        <p:spPr/>
        <p:txBody>
          <a:bodyPr/>
          <a:lstStyle/>
          <a:p>
            <a:fld id="{14B1DC88-F45E-8E4F-B8FE-3D2868CAF09C}" type="datetime1">
              <a:rPr lang="en-GB" smtClean="0"/>
              <a:t>27/03/2014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04EC2855-4632-A54D-AE49-B35007F585A2}"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GB"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8" name="Date Placeholder 7"/>
          <p:cNvSpPr>
            <a:spLocks noGrp="1"/>
          </p:cNvSpPr>
          <p:nvPr>
            <p:ph type="dt" sz="half" idx="15"/>
          </p:nvPr>
        </p:nvSpPr>
        <p:spPr/>
        <p:txBody>
          <a:bodyPr rtlCol="0"/>
          <a:lstStyle/>
          <a:p>
            <a:fld id="{419EFBF9-41F5-E841-B5B2-C03DAF771E9C}" type="datetime1">
              <a:rPr lang="en-GB" smtClean="0"/>
              <a:t>27/03/2014</a:t>
            </a:fld>
            <a:endParaRPr lang="en-US"/>
          </a:p>
        </p:txBody>
      </p:sp>
      <p:sp>
        <p:nvSpPr>
          <p:cNvPr id="10" name="Slide Number Placeholder 9"/>
          <p:cNvSpPr>
            <a:spLocks noGrp="1"/>
          </p:cNvSpPr>
          <p:nvPr>
            <p:ph type="sldNum" sz="quarter" idx="16"/>
          </p:nvPr>
        </p:nvSpPr>
        <p:spPr/>
        <p:txBody>
          <a:bodyPr rtlCol="0"/>
          <a:lstStyle/>
          <a:p>
            <a:fld id="{04EC2855-4632-A54D-AE49-B35007F585A2}"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GB"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10" name="Date Placeholder 9"/>
          <p:cNvSpPr>
            <a:spLocks noGrp="1"/>
          </p:cNvSpPr>
          <p:nvPr>
            <p:ph type="dt" sz="half" idx="15"/>
          </p:nvPr>
        </p:nvSpPr>
        <p:spPr/>
        <p:txBody>
          <a:bodyPr rtlCol="0"/>
          <a:lstStyle/>
          <a:p>
            <a:fld id="{B08344D5-190E-E949-B211-A1D79FA7CB0D}" type="datetime1">
              <a:rPr lang="en-GB" smtClean="0"/>
              <a:t>27/03/2014</a:t>
            </a:fld>
            <a:endParaRPr lang="en-US"/>
          </a:p>
        </p:txBody>
      </p:sp>
      <p:sp>
        <p:nvSpPr>
          <p:cNvPr id="12" name="Slide Number Placeholder 11"/>
          <p:cNvSpPr>
            <a:spLocks noGrp="1"/>
          </p:cNvSpPr>
          <p:nvPr>
            <p:ph type="sldNum" sz="quarter" idx="16"/>
          </p:nvPr>
        </p:nvSpPr>
        <p:spPr/>
        <p:txBody>
          <a:bodyPr rtlCol="0"/>
          <a:lstStyle/>
          <a:p>
            <a:fld id="{04EC2855-4632-A54D-AE49-B35007F585A2}"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GB"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GB"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GB" smtClean="0"/>
              <a:t>Click to edit Master title style</a:t>
            </a:r>
            <a:endParaRPr kumimoji="0" lang="en-US"/>
          </a:p>
        </p:txBody>
      </p:sp>
      <p:sp>
        <p:nvSpPr>
          <p:cNvPr id="3" name="Date Placeholder 2"/>
          <p:cNvSpPr>
            <a:spLocks noGrp="1"/>
          </p:cNvSpPr>
          <p:nvPr>
            <p:ph type="dt" sz="half" idx="10"/>
          </p:nvPr>
        </p:nvSpPr>
        <p:spPr/>
        <p:txBody>
          <a:bodyPr/>
          <a:lstStyle/>
          <a:p>
            <a:fld id="{1809D097-D1A4-A143-B2A6-93A506D56F14}" type="datetime1">
              <a:rPr lang="en-GB" smtClean="0"/>
              <a:t>27/03/2014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04EC2855-4632-A54D-AE49-B35007F585A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CEC196-9BEB-3043-82D2-4B50F92EA257}" type="datetime1">
              <a:rPr lang="en-GB" smtClean="0"/>
              <a:t>27/03/2014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04EC2855-4632-A54D-AE49-B35007F585A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GB" smtClean="0"/>
              <a:t>Click to edit Master title style</a:t>
            </a:r>
            <a:endParaRPr kumimoji="0" lang="en-US"/>
          </a:p>
        </p:txBody>
      </p:sp>
      <p:sp>
        <p:nvSpPr>
          <p:cNvPr id="5" name="Date Placeholder 4"/>
          <p:cNvSpPr>
            <a:spLocks noGrp="1"/>
          </p:cNvSpPr>
          <p:nvPr>
            <p:ph type="dt" sz="half" idx="10"/>
          </p:nvPr>
        </p:nvSpPr>
        <p:spPr/>
        <p:txBody>
          <a:bodyPr/>
          <a:lstStyle/>
          <a:p>
            <a:fld id="{1AF20CFC-80F3-4148-B4F6-28FB6BDFFDE5}" type="datetime1">
              <a:rPr lang="en-GB" smtClean="0"/>
              <a:t>27/03/2014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04EC2855-4632-A54D-AE49-B35007F585A2}"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GB"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GB"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GB"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2"/>
            <a:ext cx="2667000" cy="365125"/>
          </a:xfrm>
        </p:spPr>
        <p:txBody>
          <a:bodyPr rtlCol="0"/>
          <a:lstStyle/>
          <a:p>
            <a:fld id="{F96A403D-AD90-874E-BEF8-CC2BF39DF2C8}" type="datetime1">
              <a:rPr lang="en-GB" smtClean="0"/>
              <a:t>27/03/2014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04EC2855-4632-A54D-AE49-B35007F585A2}" type="slidenum">
              <a:rPr lang="en-US" smtClean="0"/>
              <a:t>‹#›</a:t>
            </a:fld>
            <a:endParaRPr lang="en-US"/>
          </a:p>
        </p:txBody>
      </p:sp>
      <p:sp>
        <p:nvSpPr>
          <p:cNvPr id="14" name="Footer Placeholder 13"/>
          <p:cNvSpPr>
            <a:spLocks noGrp="1"/>
          </p:cNvSpPr>
          <p:nvPr>
            <p:ph type="ftr" sz="quarter" idx="12"/>
          </p:nvPr>
        </p:nvSpPr>
        <p:spPr>
          <a:xfrm>
            <a:off x="1600200" y="6248208"/>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GB" smtClean="0"/>
              <a:t>Drag picture to placeholder or click icon to add</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GB"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4" name="Date Placeholder 3"/>
          <p:cNvSpPr>
            <a:spLocks noGrp="1"/>
          </p:cNvSpPr>
          <p:nvPr>
            <p:ph type="dt" sz="half" idx="10"/>
          </p:nvPr>
        </p:nvSpPr>
        <p:spPr/>
        <p:txBody>
          <a:bodyPr/>
          <a:lstStyle/>
          <a:p>
            <a:fld id="{DF2614B3-3FC3-084E-AC42-6F5A5BFED206}" type="datetime1">
              <a:rPr lang="en-GB" smtClean="0"/>
              <a:t>27/03/2014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EC2855-4632-A54D-AE49-B35007F585A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2"/>
            <a:ext cx="2057400" cy="5516563"/>
          </a:xfrm>
        </p:spPr>
        <p:txBody>
          <a:bodyPr vert="eaVert"/>
          <a:lstStyle/>
          <a:p>
            <a:r>
              <a:rPr kumimoji="0" lang="en-GB"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4" name="Date Placeholder 3"/>
          <p:cNvSpPr>
            <a:spLocks noGrp="1"/>
          </p:cNvSpPr>
          <p:nvPr>
            <p:ph type="dt" sz="half" idx="10"/>
          </p:nvPr>
        </p:nvSpPr>
        <p:spPr>
          <a:xfrm>
            <a:off x="6553200" y="6248404"/>
            <a:ext cx="2209800" cy="365125"/>
          </a:xfrm>
        </p:spPr>
        <p:txBody>
          <a:bodyPr/>
          <a:lstStyle/>
          <a:p>
            <a:fld id="{8BC82BF9-121C-7845-947C-8E956FC485AB}" type="datetime1">
              <a:rPr lang="en-GB" smtClean="0"/>
              <a:t>27/03/2014</a:t>
            </a:fld>
            <a:endParaRPr lang="en-US"/>
          </a:p>
        </p:txBody>
      </p:sp>
      <p:sp>
        <p:nvSpPr>
          <p:cNvPr id="5" name="Footer Placeholder 4"/>
          <p:cNvSpPr>
            <a:spLocks noGrp="1"/>
          </p:cNvSpPr>
          <p:nvPr>
            <p:ph type="ftr" sz="quarter" idx="11"/>
          </p:nvPr>
        </p:nvSpPr>
        <p:spPr>
          <a:xfrm>
            <a:off x="457202" y="6248209"/>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3"/>
            <a:ext cx="533400" cy="244476"/>
          </a:xfrm>
        </p:spPr>
        <p:txBody>
          <a:bodyPr/>
          <a:lstStyle/>
          <a:p>
            <a:fld id="{04EC2855-4632-A54D-AE49-B35007F585A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GB" dirty="0" smtClean="0"/>
              <a:t>Click to edit Master title style</a:t>
            </a:r>
            <a:endParaRPr kumimoji="0"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GB" dirty="0" smtClean="0"/>
              <a:t>Click to edit Master text styles</a:t>
            </a:r>
          </a:p>
          <a:p>
            <a:pPr lvl="1" eaLnBrk="1" latinLnBrk="0" hangingPunct="1"/>
            <a:r>
              <a:rPr kumimoji="0" lang="en-GB" dirty="0" smtClean="0"/>
              <a:t>Second level</a:t>
            </a:r>
          </a:p>
          <a:p>
            <a:pPr lvl="2" eaLnBrk="1" latinLnBrk="0" hangingPunct="1"/>
            <a:r>
              <a:rPr kumimoji="0" lang="en-GB" dirty="0" smtClean="0"/>
              <a:t>Third level</a:t>
            </a:r>
          </a:p>
          <a:p>
            <a:pPr lvl="3" eaLnBrk="1" latinLnBrk="0" hangingPunct="1"/>
            <a:r>
              <a:rPr kumimoji="0" lang="en-GB" dirty="0" smtClean="0"/>
              <a:t>Fourth level</a:t>
            </a:r>
          </a:p>
          <a:p>
            <a:pPr lvl="4" eaLnBrk="1" latinLnBrk="0" hangingPunct="1"/>
            <a:r>
              <a:rPr kumimoji="0" lang="en-GB" dirty="0" smtClean="0"/>
              <a:t>Fifth level</a:t>
            </a:r>
            <a:endParaRPr kumimoji="0" lang="en-US" dirty="0"/>
          </a:p>
        </p:txBody>
      </p:sp>
      <p:sp>
        <p:nvSpPr>
          <p:cNvPr id="14" name="Date Placeholder 13"/>
          <p:cNvSpPr>
            <a:spLocks noGrp="1"/>
          </p:cNvSpPr>
          <p:nvPr>
            <p:ph type="dt" sz="half" idx="2"/>
          </p:nvPr>
        </p:nvSpPr>
        <p:spPr>
          <a:xfrm>
            <a:off x="6096000" y="6248402"/>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975C5F6A-BFD4-264B-8E42-904BD63D9183}" type="datetime1">
              <a:rPr lang="en-GB" smtClean="0"/>
              <a:t>27/03/2014</a:t>
            </a:fld>
            <a:endParaRPr lang="en-US"/>
          </a:p>
        </p:txBody>
      </p:sp>
      <p:sp>
        <p:nvSpPr>
          <p:cNvPr id="3" name="Footer Placeholder 2"/>
          <p:cNvSpPr>
            <a:spLocks noGrp="1"/>
          </p:cNvSpPr>
          <p:nvPr>
            <p:ph type="ftr" sz="quarter" idx="3"/>
          </p:nvPr>
        </p:nvSpPr>
        <p:spPr>
          <a:xfrm>
            <a:off x="609601" y="6248208"/>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04EC2855-4632-A54D-AE49-B35007F585A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charset="2"/>
        <a:buChar char="u"/>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2"/>
        </a:buClr>
        <a:buSzPct val="50000"/>
        <a:buFont typeface="Wingdings" charset="2"/>
        <a:buChar char="u"/>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charset="2"/>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3.emf"/><Relationship Id="rId5" Type="http://schemas.openxmlformats.org/officeDocument/2006/relationships/oleObject" Target="../embeddings/oleObject2.bin"/><Relationship Id="rId6" Type="http://schemas.openxmlformats.org/officeDocument/2006/relationships/image" Target="../media/image4.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3.emf"/><Relationship Id="rId5" Type="http://schemas.openxmlformats.org/officeDocument/2006/relationships/oleObject" Target="../embeddings/oleObject4.bin"/><Relationship Id="rId6" Type="http://schemas.openxmlformats.org/officeDocument/2006/relationships/image" Target="../media/image5.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6.emf"/><Relationship Id="rId5" Type="http://schemas.openxmlformats.org/officeDocument/2006/relationships/oleObject" Target="../embeddings/oleObject6.bin"/><Relationship Id="rId6" Type="http://schemas.openxmlformats.org/officeDocument/2006/relationships/image" Target="../media/image7.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3116" y="1091429"/>
            <a:ext cx="8426085" cy="1779676"/>
          </a:xfrm>
        </p:spPr>
        <p:txBody>
          <a:bodyPr>
            <a:normAutofit/>
          </a:bodyPr>
          <a:lstStyle/>
          <a:p>
            <a:pPr algn="ctr"/>
            <a:r>
              <a:rPr lang="en-US" sz="3600" dirty="0" smtClean="0"/>
              <a:t>COHORT EFFECTS </a:t>
            </a:r>
            <a:br>
              <a:rPr lang="en-US" sz="3600" dirty="0" smtClean="0"/>
            </a:br>
            <a:r>
              <a:rPr lang="en-US" sz="3600" dirty="0" smtClean="0"/>
              <a:t>&amp;</a:t>
            </a:r>
            <a:br>
              <a:rPr lang="en-US" sz="3600" dirty="0" smtClean="0"/>
            </a:br>
            <a:r>
              <a:rPr lang="en-US" sz="3600" dirty="0" smtClean="0"/>
              <a:t>changing distributions </a:t>
            </a:r>
            <a:endParaRPr lang="en-US" sz="3600" dirty="0"/>
          </a:p>
        </p:txBody>
      </p:sp>
      <p:sp>
        <p:nvSpPr>
          <p:cNvPr id="3" name="Subtitle 2"/>
          <p:cNvSpPr>
            <a:spLocks noGrp="1"/>
          </p:cNvSpPr>
          <p:nvPr>
            <p:ph type="subTitle" idx="1"/>
          </p:nvPr>
        </p:nvSpPr>
        <p:spPr/>
        <p:txBody>
          <a:bodyPr>
            <a:normAutofit/>
          </a:bodyPr>
          <a:lstStyle/>
          <a:p>
            <a:pPr algn="ctr"/>
            <a:r>
              <a:rPr lang="en-US" sz="1800" i="1" dirty="0"/>
              <a:t>e</a:t>
            </a:r>
            <a:r>
              <a:rPr lang="en-US" sz="1800" i="1" dirty="0" smtClean="0"/>
              <a:t>-mail: </a:t>
            </a:r>
            <a:r>
              <a:rPr lang="en-US" sz="1800" i="1" dirty="0" err="1" smtClean="0"/>
              <a:t>hulman.adam@med.u-szeged.hu</a:t>
            </a:r>
            <a:endParaRPr lang="en-US" sz="1800" i="1" dirty="0"/>
          </a:p>
        </p:txBody>
      </p:sp>
      <p:sp>
        <p:nvSpPr>
          <p:cNvPr id="5" name="Subtitle 2"/>
          <p:cNvSpPr txBox="1">
            <a:spLocks/>
          </p:cNvSpPr>
          <p:nvPr/>
        </p:nvSpPr>
        <p:spPr>
          <a:xfrm>
            <a:off x="1" y="6050037"/>
            <a:ext cx="2249183" cy="6858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600" kern="1200">
                <a:solidFill>
                  <a:srgbClr val="FFFFFF"/>
                </a:solidFill>
                <a:latin typeface="+mn-lt"/>
                <a:ea typeface="+mn-ea"/>
                <a:cs typeface="+mn-cs"/>
              </a:defRPr>
            </a:lvl1pPr>
            <a:lvl2pPr marL="457200" indent="0" algn="ctr" rtl="0" eaLnBrk="1" latinLnBrk="0" hangingPunct="1">
              <a:spcBef>
                <a:spcPts val="550"/>
              </a:spcBef>
              <a:buClr>
                <a:schemeClr val="accent1"/>
              </a:buClr>
              <a:buSzPct val="70000"/>
              <a:buFont typeface="Wingdings 2"/>
              <a:buNone/>
              <a:defRPr kumimoji="0" sz="2600" kern="1200">
                <a:solidFill>
                  <a:schemeClr val="tx1"/>
                </a:solidFill>
                <a:latin typeface="+mn-lt"/>
                <a:ea typeface="+mn-ea"/>
                <a:cs typeface="+mn-cs"/>
              </a:defRPr>
            </a:lvl2pPr>
            <a:lvl3pPr marL="914400" indent="0" algn="ctr" rtl="0" eaLnBrk="1" latinLnBrk="0" hangingPunct="1">
              <a:spcBef>
                <a:spcPts val="500"/>
              </a:spcBef>
              <a:buClr>
                <a:schemeClr val="accent2"/>
              </a:buClr>
              <a:buSzPct val="75000"/>
              <a:buFont typeface="Wingdings"/>
              <a:buNone/>
              <a:defRPr kumimoji="0" sz="2300" kern="1200">
                <a:solidFill>
                  <a:schemeClr val="tx1"/>
                </a:solidFill>
                <a:latin typeface="+mn-lt"/>
                <a:ea typeface="+mn-ea"/>
                <a:cs typeface="+mn-cs"/>
              </a:defRPr>
            </a:lvl3pPr>
            <a:lvl4pPr marL="1371600" indent="0" algn="ctr" rtl="0" eaLnBrk="1" latinLnBrk="0" hangingPunct="1">
              <a:spcBef>
                <a:spcPts val="400"/>
              </a:spcBef>
              <a:buClr>
                <a:schemeClr val="accent3"/>
              </a:buClr>
              <a:buSzPct val="75000"/>
              <a:buFont typeface="Wingdings"/>
              <a:buNone/>
              <a:defRPr kumimoji="0" sz="2000" kern="1200">
                <a:solidFill>
                  <a:schemeClr val="tx1"/>
                </a:solidFill>
                <a:latin typeface="+mn-lt"/>
                <a:ea typeface="+mn-ea"/>
                <a:cs typeface="+mn-cs"/>
              </a:defRPr>
            </a:lvl4pPr>
            <a:lvl5pPr marL="1828800" indent="0" algn="ctr" rtl="0" eaLnBrk="1" latinLnBrk="0" hangingPunct="1">
              <a:spcBef>
                <a:spcPts val="400"/>
              </a:spcBef>
              <a:buClr>
                <a:schemeClr val="accent4"/>
              </a:buClr>
              <a:buSzPct val="65000"/>
              <a:buFont typeface="Wingdings"/>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accent1"/>
              </a:buClr>
              <a:buFont typeface="Wingdings"/>
              <a:buNone/>
              <a:defRPr kumimoji="0" sz="1800" kern="1200" baseline="0">
                <a:solidFill>
                  <a:schemeClr val="tx1"/>
                </a:solidFill>
                <a:latin typeface="+mn-lt"/>
                <a:ea typeface="+mn-ea"/>
                <a:cs typeface="+mn-cs"/>
              </a:defRPr>
            </a:lvl6pPr>
            <a:lvl7pPr marL="2743200" indent="0" algn="ctr" rtl="0" eaLnBrk="1" latinLnBrk="0" hangingPunct="1">
              <a:spcBef>
                <a:spcPct val="20000"/>
              </a:spcBef>
              <a:buClr>
                <a:schemeClr val="accent2"/>
              </a:buClr>
              <a:buFont typeface="Wingdings"/>
              <a:buNone/>
              <a:defRPr kumimoji="0" sz="1800" kern="1200" baseline="0">
                <a:solidFill>
                  <a:schemeClr val="tx1"/>
                </a:solidFill>
                <a:latin typeface="+mn-lt"/>
                <a:ea typeface="+mn-ea"/>
                <a:cs typeface="+mn-cs"/>
              </a:defRPr>
            </a:lvl7pPr>
            <a:lvl8pPr marL="3200400" indent="0" algn="ctr" rtl="0" eaLnBrk="1" latinLnBrk="0" hangingPunct="1">
              <a:spcBef>
                <a:spcPct val="20000"/>
              </a:spcBef>
              <a:buClr>
                <a:schemeClr val="accent3"/>
              </a:buClr>
              <a:buFont typeface="Wingdings"/>
              <a:buNone/>
              <a:defRPr kumimoji="0" sz="1800" kern="1200" baseline="0">
                <a:solidFill>
                  <a:schemeClr val="tx1"/>
                </a:solidFill>
                <a:latin typeface="+mn-lt"/>
                <a:ea typeface="+mn-ea"/>
                <a:cs typeface="+mn-cs"/>
              </a:defRPr>
            </a:lvl8pPr>
            <a:lvl9pPr marL="3657600" indent="0" algn="ctr" rtl="0" eaLnBrk="1" latinLnBrk="0" hangingPunct="1">
              <a:spcBef>
                <a:spcPct val="20000"/>
              </a:spcBef>
              <a:buClr>
                <a:schemeClr val="accent4"/>
              </a:buClr>
              <a:buFont typeface="Wingdings"/>
              <a:buNone/>
              <a:defRPr kumimoji="0" sz="1800" kern="1200" baseline="0">
                <a:solidFill>
                  <a:schemeClr val="tx1"/>
                </a:solidFill>
                <a:latin typeface="+mn-lt"/>
                <a:ea typeface="+mn-ea"/>
                <a:cs typeface="+mn-cs"/>
              </a:defRPr>
            </a:lvl9pPr>
          </a:lstStyle>
          <a:p>
            <a:pPr algn="ctr"/>
            <a:endParaRPr lang="en-US" dirty="0"/>
          </a:p>
        </p:txBody>
      </p:sp>
      <p:sp>
        <p:nvSpPr>
          <p:cNvPr id="6" name="Title 1"/>
          <p:cNvSpPr txBox="1">
            <a:spLocks/>
          </p:cNvSpPr>
          <p:nvPr/>
        </p:nvSpPr>
        <p:spPr>
          <a:xfrm>
            <a:off x="565516" y="3656579"/>
            <a:ext cx="8426085" cy="1178062"/>
          </a:xfrm>
          <a:prstGeom prst="rect">
            <a:avLst/>
          </a:prstGeom>
        </p:spPr>
        <p:txBody>
          <a:bodyPr vert="horz" anchor="ctr">
            <a:normAutofit lnSpcReduction="10000"/>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pPr algn="ctr">
              <a:lnSpc>
                <a:spcPct val="120000"/>
              </a:lnSpc>
            </a:pPr>
            <a:r>
              <a:rPr lang="en-US" sz="2000" u="sng" cap="none" dirty="0" smtClean="0"/>
              <a:t>Adam </a:t>
            </a:r>
            <a:r>
              <a:rPr lang="en-US" sz="2000" u="sng" cap="none" dirty="0" err="1" smtClean="0"/>
              <a:t>Hulmán</a:t>
            </a:r>
            <a:r>
              <a:rPr lang="en-US" sz="2000" cap="none" dirty="0"/>
              <a:t> </a:t>
            </a:r>
            <a:r>
              <a:rPr lang="en-US" sz="2000" cap="none" dirty="0" smtClean="0"/>
              <a:t>(LEAD member)</a:t>
            </a:r>
          </a:p>
          <a:p>
            <a:pPr algn="ctr">
              <a:lnSpc>
                <a:spcPct val="120000"/>
              </a:lnSpc>
            </a:pPr>
            <a:r>
              <a:rPr lang="en-US" sz="2000" cap="none" dirty="0" smtClean="0"/>
              <a:t>Department of Medical Physics and Informatics</a:t>
            </a:r>
          </a:p>
          <a:p>
            <a:pPr algn="ctr">
              <a:lnSpc>
                <a:spcPct val="120000"/>
              </a:lnSpc>
            </a:pPr>
            <a:r>
              <a:rPr lang="en-US" sz="2000" cap="none" dirty="0" smtClean="0"/>
              <a:t>University of Szeged, Hungary</a:t>
            </a:r>
            <a:endParaRPr lang="en-US" sz="2000" cap="none" dirty="0"/>
          </a:p>
        </p:txBody>
      </p:sp>
      <p:sp>
        <p:nvSpPr>
          <p:cNvPr id="12" name="Subtitle 2"/>
          <p:cNvSpPr txBox="1">
            <a:spLocks/>
          </p:cNvSpPr>
          <p:nvPr/>
        </p:nvSpPr>
        <p:spPr>
          <a:xfrm>
            <a:off x="1" y="6086776"/>
            <a:ext cx="2249183" cy="6858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600" kern="1200">
                <a:solidFill>
                  <a:srgbClr val="FFFFFF"/>
                </a:solidFill>
                <a:latin typeface="+mn-lt"/>
                <a:ea typeface="+mn-ea"/>
                <a:cs typeface="+mn-cs"/>
              </a:defRPr>
            </a:lvl1pPr>
            <a:lvl2pPr marL="457200" indent="0" algn="ctr" rtl="0" eaLnBrk="1" latinLnBrk="0" hangingPunct="1">
              <a:spcBef>
                <a:spcPts val="550"/>
              </a:spcBef>
              <a:buClr>
                <a:schemeClr val="accent1"/>
              </a:buClr>
              <a:buSzPct val="70000"/>
              <a:buFont typeface="Wingdings 2"/>
              <a:buNone/>
              <a:defRPr kumimoji="0" sz="2600" kern="1200">
                <a:solidFill>
                  <a:schemeClr val="tx1"/>
                </a:solidFill>
                <a:latin typeface="+mn-lt"/>
                <a:ea typeface="+mn-ea"/>
                <a:cs typeface="+mn-cs"/>
              </a:defRPr>
            </a:lvl2pPr>
            <a:lvl3pPr marL="914400" indent="0" algn="ctr" rtl="0" eaLnBrk="1" latinLnBrk="0" hangingPunct="1">
              <a:spcBef>
                <a:spcPts val="500"/>
              </a:spcBef>
              <a:buClr>
                <a:schemeClr val="accent2"/>
              </a:buClr>
              <a:buSzPct val="75000"/>
              <a:buFont typeface="Wingdings"/>
              <a:buNone/>
              <a:defRPr kumimoji="0" sz="2300" kern="1200">
                <a:solidFill>
                  <a:schemeClr val="tx1"/>
                </a:solidFill>
                <a:latin typeface="+mn-lt"/>
                <a:ea typeface="+mn-ea"/>
                <a:cs typeface="+mn-cs"/>
              </a:defRPr>
            </a:lvl3pPr>
            <a:lvl4pPr marL="1371600" indent="0" algn="ctr" rtl="0" eaLnBrk="1" latinLnBrk="0" hangingPunct="1">
              <a:spcBef>
                <a:spcPts val="400"/>
              </a:spcBef>
              <a:buClr>
                <a:schemeClr val="accent3"/>
              </a:buClr>
              <a:buSzPct val="75000"/>
              <a:buFont typeface="Wingdings"/>
              <a:buNone/>
              <a:defRPr kumimoji="0" sz="2000" kern="1200">
                <a:solidFill>
                  <a:schemeClr val="tx1"/>
                </a:solidFill>
                <a:latin typeface="+mn-lt"/>
                <a:ea typeface="+mn-ea"/>
                <a:cs typeface="+mn-cs"/>
              </a:defRPr>
            </a:lvl4pPr>
            <a:lvl5pPr marL="1828800" indent="0" algn="ctr" rtl="0" eaLnBrk="1" latinLnBrk="0" hangingPunct="1">
              <a:spcBef>
                <a:spcPts val="400"/>
              </a:spcBef>
              <a:buClr>
                <a:schemeClr val="accent4"/>
              </a:buClr>
              <a:buSzPct val="65000"/>
              <a:buFont typeface="Wingdings"/>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accent1"/>
              </a:buClr>
              <a:buFont typeface="Wingdings"/>
              <a:buNone/>
              <a:defRPr kumimoji="0" sz="1800" kern="1200" baseline="0">
                <a:solidFill>
                  <a:schemeClr val="tx1"/>
                </a:solidFill>
                <a:latin typeface="+mn-lt"/>
                <a:ea typeface="+mn-ea"/>
                <a:cs typeface="+mn-cs"/>
              </a:defRPr>
            </a:lvl6pPr>
            <a:lvl7pPr marL="2743200" indent="0" algn="ctr" rtl="0" eaLnBrk="1" latinLnBrk="0" hangingPunct="1">
              <a:spcBef>
                <a:spcPct val="20000"/>
              </a:spcBef>
              <a:buClr>
                <a:schemeClr val="accent2"/>
              </a:buClr>
              <a:buFont typeface="Wingdings"/>
              <a:buNone/>
              <a:defRPr kumimoji="0" sz="1800" kern="1200" baseline="0">
                <a:solidFill>
                  <a:schemeClr val="tx1"/>
                </a:solidFill>
                <a:latin typeface="+mn-lt"/>
                <a:ea typeface="+mn-ea"/>
                <a:cs typeface="+mn-cs"/>
              </a:defRPr>
            </a:lvl7pPr>
            <a:lvl8pPr marL="3200400" indent="0" algn="ctr" rtl="0" eaLnBrk="1" latinLnBrk="0" hangingPunct="1">
              <a:spcBef>
                <a:spcPct val="20000"/>
              </a:spcBef>
              <a:buClr>
                <a:schemeClr val="accent3"/>
              </a:buClr>
              <a:buFont typeface="Wingdings"/>
              <a:buNone/>
              <a:defRPr kumimoji="0" sz="1800" kern="1200" baseline="0">
                <a:solidFill>
                  <a:schemeClr val="tx1"/>
                </a:solidFill>
                <a:latin typeface="+mn-lt"/>
                <a:ea typeface="+mn-ea"/>
                <a:cs typeface="+mn-cs"/>
              </a:defRPr>
            </a:lvl8pPr>
            <a:lvl9pPr marL="3657600" indent="0" algn="ctr" rtl="0" eaLnBrk="1" latinLnBrk="0" hangingPunct="1">
              <a:spcBef>
                <a:spcPct val="20000"/>
              </a:spcBef>
              <a:buClr>
                <a:schemeClr val="accent4"/>
              </a:buClr>
              <a:buFont typeface="Wingdings"/>
              <a:buNone/>
              <a:defRPr kumimoji="0" sz="1800" kern="1200" baseline="0">
                <a:solidFill>
                  <a:schemeClr val="tx1"/>
                </a:solidFill>
                <a:latin typeface="+mn-lt"/>
                <a:ea typeface="+mn-ea"/>
                <a:cs typeface="+mn-cs"/>
              </a:defRPr>
            </a:lvl9pPr>
          </a:lstStyle>
          <a:p>
            <a:pPr algn="ctr"/>
            <a:r>
              <a:rPr lang="en-US" dirty="0" smtClean="0"/>
              <a:t>LEAD 2014</a:t>
            </a:r>
            <a:endParaRPr lang="en-US" dirty="0"/>
          </a:p>
        </p:txBody>
      </p:sp>
    </p:spTree>
    <p:extLst>
      <p:ext uri="{BB962C8B-B14F-4D97-AF65-F5344CB8AC3E}">
        <p14:creationId xmlns:p14="http://schemas.microsoft.com/office/powerpoint/2010/main" val="387095054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Cohort effect (definition)</a:t>
            </a:r>
            <a:endParaRPr lang="en-US" dirty="0"/>
          </a:p>
        </p:txBody>
      </p:sp>
      <p:sp>
        <p:nvSpPr>
          <p:cNvPr id="3" name="Content Placeholder 2"/>
          <p:cNvSpPr>
            <a:spLocks noGrp="1"/>
          </p:cNvSpPr>
          <p:nvPr>
            <p:ph sz="quarter" idx="1"/>
          </p:nvPr>
        </p:nvSpPr>
        <p:spPr>
          <a:xfrm>
            <a:off x="612648" y="1782805"/>
            <a:ext cx="8153400" cy="4713444"/>
          </a:xfrm>
        </p:spPr>
        <p:txBody>
          <a:bodyPr>
            <a:normAutofit/>
          </a:bodyPr>
          <a:lstStyle/>
          <a:p>
            <a:pPr algn="just"/>
            <a:r>
              <a:rPr lang="en-US" sz="2600" i="1" dirty="0" smtClean="0"/>
              <a:t>“</a:t>
            </a:r>
            <a:r>
              <a:rPr lang="en-US" sz="2600" i="1" dirty="0"/>
              <a:t>Variation in health status that arises from the different causal factors to which each birth cohort in the population is exposed as the environment and society change. Each consecutive birth cohort is exposed to a unique environment that coincides with its life span.</a:t>
            </a:r>
            <a:r>
              <a:rPr lang="en-US" sz="2600" i="1" dirty="0" smtClean="0"/>
              <a:t>”</a:t>
            </a:r>
            <a:r>
              <a:rPr lang="en-US" sz="2600" dirty="0" smtClean="0"/>
              <a:t> </a:t>
            </a:r>
            <a:r>
              <a:rPr lang="en-US" sz="2000" dirty="0" smtClean="0"/>
              <a:t>(Dictionary of Epidemiology)</a:t>
            </a:r>
          </a:p>
          <a:p>
            <a:pPr algn="just"/>
            <a:endParaRPr lang="en-US" sz="2600" dirty="0" smtClean="0"/>
          </a:p>
          <a:p>
            <a:pPr algn="just"/>
            <a:r>
              <a:rPr lang="en-US" sz="2600" i="1" dirty="0" smtClean="0"/>
              <a:t>“</a:t>
            </a:r>
            <a:r>
              <a:rPr lang="en-US" sz="2600" i="1" dirty="0"/>
              <a:t>period and age effects interact to create cohort effects</a:t>
            </a:r>
            <a:r>
              <a:rPr lang="en-US" sz="2600" i="1" dirty="0" smtClean="0"/>
              <a:t>” </a:t>
            </a:r>
            <a:r>
              <a:rPr lang="en-US" sz="2000" dirty="0" smtClean="0"/>
              <a:t>(</a:t>
            </a:r>
            <a:r>
              <a:rPr lang="en-US" sz="2000" dirty="0"/>
              <a:t>Keyes et al., </a:t>
            </a:r>
            <a:r>
              <a:rPr lang="en-US" sz="2000" i="1" dirty="0" err="1"/>
              <a:t>Soc</a:t>
            </a:r>
            <a:r>
              <a:rPr lang="en-US" sz="2000" i="1" dirty="0"/>
              <a:t> </a:t>
            </a:r>
            <a:r>
              <a:rPr lang="en-US" sz="2000" i="1" dirty="0" err="1"/>
              <a:t>Sci</a:t>
            </a:r>
            <a:r>
              <a:rPr lang="en-US" sz="2000" i="1" dirty="0"/>
              <a:t> Med </a:t>
            </a:r>
            <a:r>
              <a:rPr lang="en-US" sz="2000" dirty="0"/>
              <a:t>2010;70:1100-1108)</a:t>
            </a:r>
          </a:p>
          <a:p>
            <a:pPr marL="0" indent="0" algn="just">
              <a:buNone/>
            </a:pPr>
            <a:endParaRPr lang="en-US" sz="2800" dirty="0" smtClean="0"/>
          </a:p>
        </p:txBody>
      </p:sp>
      <p:sp>
        <p:nvSpPr>
          <p:cNvPr id="5" name="Slide Number Placeholder 4"/>
          <p:cNvSpPr>
            <a:spLocks noGrp="1"/>
          </p:cNvSpPr>
          <p:nvPr>
            <p:ph type="sldNum" sz="quarter" idx="12"/>
          </p:nvPr>
        </p:nvSpPr>
        <p:spPr/>
        <p:txBody>
          <a:bodyPr>
            <a:normAutofit fontScale="85000" lnSpcReduction="20000"/>
          </a:bodyPr>
          <a:lstStyle/>
          <a:p>
            <a:fld id="{04EC2855-4632-A54D-AE49-B35007F585A2}" type="slidenum">
              <a:rPr lang="en-US" smtClean="0"/>
              <a:t>1</a:t>
            </a:fld>
            <a:endParaRPr lang="en-US"/>
          </a:p>
        </p:txBody>
      </p:sp>
    </p:spTree>
    <p:extLst>
      <p:ext uri="{BB962C8B-B14F-4D97-AF65-F5344CB8AC3E}">
        <p14:creationId xmlns:p14="http://schemas.microsoft.com/office/powerpoint/2010/main" val="70502813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definition</a:t>
            </a:r>
            <a:endParaRPr lang="en-US" dirty="0"/>
          </a:p>
        </p:txBody>
      </p:sp>
      <p:sp>
        <p:nvSpPr>
          <p:cNvPr id="4" name="Content Placeholder 3"/>
          <p:cNvSpPr>
            <a:spLocks noGrp="1"/>
          </p:cNvSpPr>
          <p:nvPr>
            <p:ph sz="quarter" idx="1"/>
          </p:nvPr>
        </p:nvSpPr>
        <p:spPr>
          <a:xfrm>
            <a:off x="612648" y="1600199"/>
            <a:ext cx="8153400" cy="4847206"/>
          </a:xfrm>
        </p:spPr>
        <p:txBody>
          <a:bodyPr>
            <a:normAutofit/>
          </a:bodyPr>
          <a:lstStyle/>
          <a:p>
            <a:pPr>
              <a:spcAft>
                <a:spcPts val="600"/>
              </a:spcAft>
            </a:pPr>
            <a:r>
              <a:rPr lang="en-US" dirty="0" smtClean="0"/>
              <a:t>Longitudinal dataset</a:t>
            </a:r>
          </a:p>
          <a:p>
            <a:pPr>
              <a:spcAft>
                <a:spcPts val="600"/>
              </a:spcAft>
            </a:pPr>
            <a:r>
              <a:rPr lang="en-US" dirty="0" smtClean="0"/>
              <a:t>Continuous outcome</a:t>
            </a:r>
          </a:p>
          <a:p>
            <a:pPr>
              <a:spcAft>
                <a:spcPts val="600"/>
              </a:spcAft>
            </a:pPr>
            <a:r>
              <a:rPr lang="en-US" dirty="0" smtClean="0"/>
              <a:t>Explanatory variables (continuous!)</a:t>
            </a:r>
          </a:p>
          <a:p>
            <a:pPr lvl="1">
              <a:spcAft>
                <a:spcPts val="600"/>
              </a:spcAft>
            </a:pPr>
            <a:r>
              <a:rPr lang="en-US" dirty="0" smtClean="0"/>
              <a:t>Age</a:t>
            </a:r>
          </a:p>
          <a:p>
            <a:pPr lvl="1">
              <a:spcAft>
                <a:spcPts val="600"/>
              </a:spcAft>
            </a:pPr>
            <a:r>
              <a:rPr lang="en-US" dirty="0" smtClean="0"/>
              <a:t>Year of birth (YOB)</a:t>
            </a:r>
          </a:p>
          <a:p>
            <a:pPr lvl="1">
              <a:spcAft>
                <a:spcPts val="600"/>
              </a:spcAft>
            </a:pPr>
            <a:r>
              <a:rPr lang="en-US" dirty="0" smtClean="0"/>
              <a:t>Calendar year (CY)</a:t>
            </a:r>
            <a:endParaRPr lang="en-US" dirty="0"/>
          </a:p>
          <a:p>
            <a:pPr>
              <a:spcAft>
                <a:spcPts val="600"/>
              </a:spcAft>
            </a:pPr>
            <a:r>
              <a:rPr lang="en-US" dirty="0" smtClean="0"/>
              <a:t>How to analyze change over time?</a:t>
            </a:r>
          </a:p>
          <a:p>
            <a:pPr lvl="1"/>
            <a:endParaRPr lang="en-US" dirty="0" smtClean="0"/>
          </a:p>
          <a:p>
            <a:endParaRPr lang="en-US" dirty="0" smtClean="0"/>
          </a:p>
        </p:txBody>
      </p:sp>
      <p:sp>
        <p:nvSpPr>
          <p:cNvPr id="5" name="Right Brace 4"/>
          <p:cNvSpPr/>
          <p:nvPr/>
        </p:nvSpPr>
        <p:spPr>
          <a:xfrm>
            <a:off x="5051779" y="3601025"/>
            <a:ext cx="239889" cy="1171223"/>
          </a:xfrm>
          <a:prstGeom prst="rightBrace">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TextBox 5"/>
          <p:cNvSpPr txBox="1"/>
          <p:nvPr/>
        </p:nvSpPr>
        <p:spPr>
          <a:xfrm>
            <a:off x="5552721" y="3998356"/>
            <a:ext cx="2575279" cy="369332"/>
          </a:xfrm>
          <a:prstGeom prst="rect">
            <a:avLst/>
          </a:prstGeom>
          <a:noFill/>
        </p:spPr>
        <p:txBody>
          <a:bodyPr wrap="square" rtlCol="0">
            <a:spAutoFit/>
          </a:bodyPr>
          <a:lstStyle/>
          <a:p>
            <a:r>
              <a:rPr lang="en-US" dirty="0" smtClean="0"/>
              <a:t>Linear dependence!</a:t>
            </a:r>
            <a:endParaRPr lang="en-US" dirty="0"/>
          </a:p>
        </p:txBody>
      </p:sp>
      <p:sp>
        <p:nvSpPr>
          <p:cNvPr id="7" name="Slide Number Placeholder 6"/>
          <p:cNvSpPr>
            <a:spLocks noGrp="1"/>
          </p:cNvSpPr>
          <p:nvPr>
            <p:ph type="sldNum" sz="quarter" idx="12"/>
          </p:nvPr>
        </p:nvSpPr>
        <p:spPr/>
        <p:txBody>
          <a:bodyPr>
            <a:normAutofit fontScale="85000" lnSpcReduction="20000"/>
          </a:bodyPr>
          <a:lstStyle/>
          <a:p>
            <a:fld id="{04EC2855-4632-A54D-AE49-B35007F585A2}" type="slidenum">
              <a:rPr lang="en-US" smtClean="0"/>
              <a:t>2</a:t>
            </a:fld>
            <a:endParaRPr lang="en-US"/>
          </a:p>
        </p:txBody>
      </p:sp>
    </p:spTree>
    <p:extLst>
      <p:ext uri="{BB962C8B-B14F-4D97-AF65-F5344CB8AC3E}">
        <p14:creationId xmlns:p14="http://schemas.microsoft.com/office/powerpoint/2010/main" val="391520200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 (1)</a:t>
            </a:r>
            <a:endParaRPr lang="en-US" dirty="0"/>
          </a:p>
        </p:txBody>
      </p:sp>
      <p:sp>
        <p:nvSpPr>
          <p:cNvPr id="4" name="Content Placeholder 3"/>
          <p:cNvSpPr>
            <a:spLocks noGrp="1"/>
          </p:cNvSpPr>
          <p:nvPr>
            <p:ph sz="quarter" idx="1"/>
          </p:nvPr>
        </p:nvSpPr>
        <p:spPr>
          <a:xfrm>
            <a:off x="612648" y="1600199"/>
            <a:ext cx="8153400" cy="4847206"/>
          </a:xfrm>
        </p:spPr>
        <p:txBody>
          <a:bodyPr>
            <a:normAutofit/>
          </a:bodyPr>
          <a:lstStyle/>
          <a:p>
            <a:endParaRPr lang="en-US" dirty="0" smtClean="0"/>
          </a:p>
          <a:p>
            <a:r>
              <a:rPr lang="en-US" sz="3200" dirty="0" smtClean="0"/>
              <a:t>To assess age-related trajectories and to investigate cohort effects simultaneously </a:t>
            </a:r>
          </a:p>
        </p:txBody>
      </p:sp>
      <p:sp>
        <p:nvSpPr>
          <p:cNvPr id="5" name="Slide Number Placeholder 4"/>
          <p:cNvSpPr>
            <a:spLocks noGrp="1"/>
          </p:cNvSpPr>
          <p:nvPr>
            <p:ph type="sldNum" sz="quarter" idx="12"/>
          </p:nvPr>
        </p:nvSpPr>
        <p:spPr/>
        <p:txBody>
          <a:bodyPr>
            <a:normAutofit fontScale="85000" lnSpcReduction="20000"/>
          </a:bodyPr>
          <a:lstStyle/>
          <a:p>
            <a:fld id="{04EC2855-4632-A54D-AE49-B35007F585A2}" type="slidenum">
              <a:rPr lang="en-US" smtClean="0"/>
              <a:t>3</a:t>
            </a:fld>
            <a:endParaRPr lang="en-US"/>
          </a:p>
        </p:txBody>
      </p:sp>
    </p:spTree>
    <p:extLst>
      <p:ext uri="{BB962C8B-B14F-4D97-AF65-F5344CB8AC3E}">
        <p14:creationId xmlns:p14="http://schemas.microsoft.com/office/powerpoint/2010/main" val="35462903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population</a:t>
            </a:r>
            <a:endParaRPr lang="en-US" dirty="0"/>
          </a:p>
        </p:txBody>
      </p:sp>
      <p:sp>
        <p:nvSpPr>
          <p:cNvPr id="4" name="Content Placeholder 2"/>
          <p:cNvSpPr>
            <a:spLocks noGrp="1"/>
          </p:cNvSpPr>
          <p:nvPr>
            <p:ph sz="quarter" idx="1"/>
          </p:nvPr>
        </p:nvSpPr>
        <p:spPr>
          <a:xfrm>
            <a:off x="504691" y="1782804"/>
            <a:ext cx="7639686" cy="4215624"/>
          </a:xfrm>
        </p:spPr>
        <p:txBody>
          <a:bodyPr>
            <a:normAutofit/>
          </a:bodyPr>
          <a:lstStyle/>
          <a:p>
            <a:pPr>
              <a:spcAft>
                <a:spcPts val="600"/>
              </a:spcAft>
            </a:pPr>
            <a:r>
              <a:rPr lang="en-US" sz="2800" dirty="0" smtClean="0"/>
              <a:t>Whitehall II study </a:t>
            </a:r>
          </a:p>
          <a:p>
            <a:pPr>
              <a:spcAft>
                <a:spcPts val="600"/>
              </a:spcAft>
            </a:pPr>
            <a:r>
              <a:rPr lang="en-US" sz="2800" dirty="0" smtClean="0"/>
              <a:t>10,308 participants (67% men)</a:t>
            </a:r>
          </a:p>
          <a:p>
            <a:pPr>
              <a:spcAft>
                <a:spcPts val="600"/>
              </a:spcAft>
            </a:pPr>
            <a:r>
              <a:rPr lang="en-US" sz="2800" dirty="0"/>
              <a:t>1985-</a:t>
            </a:r>
            <a:r>
              <a:rPr lang="en-US" sz="2800" dirty="0" smtClean="0"/>
              <a:t>2009</a:t>
            </a:r>
          </a:p>
          <a:p>
            <a:pPr>
              <a:spcAft>
                <a:spcPts val="600"/>
              </a:spcAft>
            </a:pPr>
            <a:r>
              <a:rPr lang="en-US" sz="2800" dirty="0" smtClean="0"/>
              <a:t>Clinical examination every 5 years</a:t>
            </a:r>
          </a:p>
          <a:p>
            <a:pPr>
              <a:spcAft>
                <a:spcPts val="600"/>
              </a:spcAft>
            </a:pPr>
            <a:r>
              <a:rPr lang="en-US" sz="2800" dirty="0"/>
              <a:t>U</a:t>
            </a:r>
            <a:r>
              <a:rPr lang="en-US" sz="2800" dirty="0" smtClean="0"/>
              <a:t>p </a:t>
            </a:r>
            <a:r>
              <a:rPr lang="en-US" sz="2800" dirty="0"/>
              <a:t>to 5 measurements within </a:t>
            </a:r>
            <a:r>
              <a:rPr lang="en-US" sz="2800" dirty="0" smtClean="0"/>
              <a:t>individuals</a:t>
            </a:r>
          </a:p>
          <a:p>
            <a:pPr>
              <a:spcAft>
                <a:spcPts val="600"/>
              </a:spcAft>
            </a:pPr>
            <a:r>
              <a:rPr lang="en-US" sz="2800" dirty="0" smtClean="0"/>
              <a:t>Outcomes: cardiovascular risk factors</a:t>
            </a:r>
            <a:endParaRPr lang="en-US" sz="2800" dirty="0"/>
          </a:p>
          <a:p>
            <a:pPr>
              <a:spcAft>
                <a:spcPts val="600"/>
              </a:spcAft>
            </a:pPr>
            <a:endParaRPr lang="en-US" sz="2400" dirty="0" smtClean="0"/>
          </a:p>
        </p:txBody>
      </p:sp>
      <p:sp>
        <p:nvSpPr>
          <p:cNvPr id="5" name="Slide Number Placeholder 4"/>
          <p:cNvSpPr>
            <a:spLocks noGrp="1"/>
          </p:cNvSpPr>
          <p:nvPr>
            <p:ph type="sldNum" sz="quarter" idx="12"/>
          </p:nvPr>
        </p:nvSpPr>
        <p:spPr/>
        <p:txBody>
          <a:bodyPr>
            <a:normAutofit fontScale="85000" lnSpcReduction="20000"/>
          </a:bodyPr>
          <a:lstStyle/>
          <a:p>
            <a:fld id="{04EC2855-4632-A54D-AE49-B35007F585A2}" type="slidenum">
              <a:rPr lang="en-US" smtClean="0"/>
              <a:t>4</a:t>
            </a:fld>
            <a:endParaRPr lang="en-US"/>
          </a:p>
        </p:txBody>
      </p:sp>
    </p:spTree>
    <p:extLst>
      <p:ext uri="{BB962C8B-B14F-4D97-AF65-F5344CB8AC3E}">
        <p14:creationId xmlns:p14="http://schemas.microsoft.com/office/powerpoint/2010/main" val="294032629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Multilevel model</a:t>
            </a:r>
            <a:endParaRPr lang="en-US" dirty="0"/>
          </a:p>
        </p:txBody>
      </p:sp>
      <p:sp>
        <p:nvSpPr>
          <p:cNvPr id="4" name="Content Placeholder 3"/>
          <p:cNvSpPr>
            <a:spLocks noGrp="1"/>
          </p:cNvSpPr>
          <p:nvPr>
            <p:ph sz="quarter" idx="1"/>
          </p:nvPr>
        </p:nvSpPr>
        <p:spPr>
          <a:xfrm>
            <a:off x="666696" y="1727200"/>
            <a:ext cx="8153400" cy="629356"/>
          </a:xfrm>
        </p:spPr>
        <p:txBody>
          <a:bodyPr/>
          <a:lstStyle/>
          <a:p>
            <a:r>
              <a:rPr lang="en-US" dirty="0" smtClean="0"/>
              <a:t>General model formulation</a:t>
            </a:r>
            <a:endParaRPr lang="en-GB" dirty="0" smtClean="0"/>
          </a:p>
        </p:txBody>
      </p:sp>
      <p:graphicFrame>
        <p:nvGraphicFramePr>
          <p:cNvPr id="5" name="Object 4"/>
          <p:cNvGraphicFramePr>
            <a:graphicFrameLocks noChangeAspect="1"/>
          </p:cNvGraphicFramePr>
          <p:nvPr>
            <p:extLst>
              <p:ext uri="{D42A27DB-BD31-4B8C-83A1-F6EECF244321}">
                <p14:modId xmlns:p14="http://schemas.microsoft.com/office/powerpoint/2010/main" val="672725586"/>
              </p:ext>
            </p:extLst>
          </p:nvPr>
        </p:nvGraphicFramePr>
        <p:xfrm>
          <a:off x="1053482" y="2791192"/>
          <a:ext cx="7090060" cy="829247"/>
        </p:xfrm>
        <a:graphic>
          <a:graphicData uri="http://schemas.openxmlformats.org/presentationml/2006/ole">
            <mc:AlternateContent xmlns:mc="http://schemas.openxmlformats.org/markup-compatibility/2006">
              <mc:Choice xmlns:v="urn:schemas-microsoft-com:vml" Requires="v">
                <p:oleObj spid="_x0000_s4102" name="Equation" r:id="rId3" imgW="2171700" imgH="254000" progId="Equation.DSMT4">
                  <p:embed/>
                </p:oleObj>
              </mc:Choice>
              <mc:Fallback>
                <p:oleObj name="Equation" r:id="rId3" imgW="2171700" imgH="254000" progId="Equation.DSMT4">
                  <p:embed/>
                  <p:pic>
                    <p:nvPicPr>
                      <p:cNvPr id="0" name=""/>
                      <p:cNvPicPr/>
                      <p:nvPr/>
                    </p:nvPicPr>
                    <p:blipFill>
                      <a:blip r:embed="rId4"/>
                      <a:stretch>
                        <a:fillRect/>
                      </a:stretch>
                    </p:blipFill>
                    <p:spPr>
                      <a:xfrm>
                        <a:off x="1053482" y="2791192"/>
                        <a:ext cx="7090060" cy="829247"/>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461594987"/>
              </p:ext>
            </p:extLst>
          </p:nvPr>
        </p:nvGraphicFramePr>
        <p:xfrm>
          <a:off x="1054101" y="4176713"/>
          <a:ext cx="2233613" cy="1708150"/>
        </p:xfrm>
        <a:graphic>
          <a:graphicData uri="http://schemas.openxmlformats.org/presentationml/2006/ole">
            <mc:AlternateContent xmlns:mc="http://schemas.openxmlformats.org/markup-compatibility/2006">
              <mc:Choice xmlns:v="urn:schemas-microsoft-com:vml" Requires="v">
                <p:oleObj spid="_x0000_s4103" name="Equation" r:id="rId5" imgW="863600" imgH="660400" progId="Equation.DSMT4">
                  <p:embed/>
                </p:oleObj>
              </mc:Choice>
              <mc:Fallback>
                <p:oleObj name="Equation" r:id="rId5" imgW="863600" imgH="660400" progId="Equation.DSMT4">
                  <p:embed/>
                  <p:pic>
                    <p:nvPicPr>
                      <p:cNvPr id="0" name=""/>
                      <p:cNvPicPr/>
                      <p:nvPr/>
                    </p:nvPicPr>
                    <p:blipFill>
                      <a:blip r:embed="rId6"/>
                      <a:stretch>
                        <a:fillRect/>
                      </a:stretch>
                    </p:blipFill>
                    <p:spPr>
                      <a:xfrm>
                        <a:off x="1054101" y="4176713"/>
                        <a:ext cx="2233613" cy="1708150"/>
                      </a:xfrm>
                      <a:prstGeom prst="rect">
                        <a:avLst/>
                      </a:prstGeom>
                    </p:spPr>
                  </p:pic>
                </p:oleObj>
              </mc:Fallback>
            </mc:AlternateContent>
          </a:graphicData>
        </a:graphic>
      </p:graphicFrame>
      <p:sp>
        <p:nvSpPr>
          <p:cNvPr id="7" name="Rectangle 6"/>
          <p:cNvSpPr/>
          <p:nvPr/>
        </p:nvSpPr>
        <p:spPr>
          <a:xfrm>
            <a:off x="2779889" y="4145490"/>
            <a:ext cx="536223" cy="1772680"/>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1011150" y="2437126"/>
            <a:ext cx="1726406" cy="461665"/>
          </a:xfrm>
          <a:prstGeom prst="rect">
            <a:avLst/>
          </a:prstGeom>
          <a:noFill/>
        </p:spPr>
        <p:txBody>
          <a:bodyPr wrap="square" rtlCol="0">
            <a:spAutoFit/>
          </a:bodyPr>
          <a:lstStyle/>
          <a:p>
            <a:r>
              <a:rPr lang="en-US" sz="2400" i="1" dirty="0" smtClean="0"/>
              <a:t>Level-1</a:t>
            </a:r>
            <a:endParaRPr lang="en-US" sz="2400" i="1" dirty="0"/>
          </a:p>
        </p:txBody>
      </p:sp>
      <p:sp>
        <p:nvSpPr>
          <p:cNvPr id="9" name="TextBox 8"/>
          <p:cNvSpPr txBox="1"/>
          <p:nvPr/>
        </p:nvSpPr>
        <p:spPr>
          <a:xfrm>
            <a:off x="1011150" y="3641494"/>
            <a:ext cx="1726406" cy="461665"/>
          </a:xfrm>
          <a:prstGeom prst="rect">
            <a:avLst/>
          </a:prstGeom>
          <a:noFill/>
        </p:spPr>
        <p:txBody>
          <a:bodyPr wrap="square" rtlCol="0">
            <a:spAutoFit/>
          </a:bodyPr>
          <a:lstStyle/>
          <a:p>
            <a:r>
              <a:rPr lang="en-US" sz="2400" i="1" dirty="0" smtClean="0"/>
              <a:t>Level-2</a:t>
            </a:r>
            <a:endParaRPr lang="en-US" sz="2400" i="1" dirty="0"/>
          </a:p>
        </p:txBody>
      </p:sp>
      <p:sp>
        <p:nvSpPr>
          <p:cNvPr id="10" name="Rectangle 9"/>
          <p:cNvSpPr/>
          <p:nvPr/>
        </p:nvSpPr>
        <p:spPr>
          <a:xfrm>
            <a:off x="1930399" y="4145490"/>
            <a:ext cx="536223" cy="1772680"/>
          </a:xfrm>
          <a:prstGeom prst="rect">
            <a:avLst/>
          </a:prstGeom>
          <a:no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3383844" y="4145490"/>
            <a:ext cx="4659490" cy="707886"/>
          </a:xfrm>
          <a:prstGeom prst="rect">
            <a:avLst/>
          </a:prstGeom>
          <a:noFill/>
        </p:spPr>
        <p:txBody>
          <a:bodyPr wrap="square" rtlCol="0">
            <a:spAutoFit/>
          </a:bodyPr>
          <a:lstStyle/>
          <a:p>
            <a:r>
              <a:rPr lang="en-US" sz="2000" i="1" dirty="0" smtClean="0">
                <a:solidFill>
                  <a:srgbClr val="FF0000"/>
                </a:solidFill>
              </a:rPr>
              <a:t>Random effects</a:t>
            </a:r>
            <a:br>
              <a:rPr lang="en-US" sz="2000" i="1" dirty="0" smtClean="0">
                <a:solidFill>
                  <a:srgbClr val="FF0000"/>
                </a:solidFill>
              </a:rPr>
            </a:br>
            <a:r>
              <a:rPr lang="en-US" sz="2000" i="1" dirty="0" smtClean="0">
                <a:solidFill>
                  <a:srgbClr val="FF0000"/>
                </a:solidFill>
              </a:rPr>
              <a:t>(not necessary to include all)</a:t>
            </a:r>
            <a:endParaRPr lang="en-US" sz="2000" i="1" dirty="0">
              <a:solidFill>
                <a:srgbClr val="FF0000"/>
              </a:solidFill>
            </a:endParaRPr>
          </a:p>
        </p:txBody>
      </p:sp>
      <p:sp>
        <p:nvSpPr>
          <p:cNvPr id="12" name="TextBox 11"/>
          <p:cNvSpPr txBox="1"/>
          <p:nvPr/>
        </p:nvSpPr>
        <p:spPr>
          <a:xfrm>
            <a:off x="1398651" y="6174668"/>
            <a:ext cx="3135489" cy="400110"/>
          </a:xfrm>
          <a:prstGeom prst="rect">
            <a:avLst/>
          </a:prstGeom>
          <a:noFill/>
        </p:spPr>
        <p:txBody>
          <a:bodyPr wrap="square" rtlCol="0">
            <a:spAutoFit/>
          </a:bodyPr>
          <a:lstStyle/>
          <a:p>
            <a:r>
              <a:rPr lang="en-US" sz="2000" i="1" dirty="0" smtClean="0">
                <a:solidFill>
                  <a:srgbClr val="0000FF"/>
                </a:solidFill>
              </a:rPr>
              <a:t>Fixed effects</a:t>
            </a:r>
            <a:endParaRPr lang="en-US" sz="2000" i="1" dirty="0">
              <a:solidFill>
                <a:srgbClr val="0000FF"/>
              </a:solidFill>
            </a:endParaRPr>
          </a:p>
        </p:txBody>
      </p:sp>
      <p:sp>
        <p:nvSpPr>
          <p:cNvPr id="13" name="Slide Number Placeholder 12"/>
          <p:cNvSpPr>
            <a:spLocks noGrp="1"/>
          </p:cNvSpPr>
          <p:nvPr>
            <p:ph type="sldNum" sz="quarter" idx="12"/>
          </p:nvPr>
        </p:nvSpPr>
        <p:spPr/>
        <p:txBody>
          <a:bodyPr>
            <a:normAutofit fontScale="85000" lnSpcReduction="20000"/>
          </a:bodyPr>
          <a:lstStyle/>
          <a:p>
            <a:fld id="{04EC2855-4632-A54D-AE49-B35007F585A2}" type="slidenum">
              <a:rPr lang="en-US" smtClean="0"/>
              <a:t>5</a:t>
            </a:fld>
            <a:endParaRPr lang="en-US"/>
          </a:p>
        </p:txBody>
      </p:sp>
    </p:spTree>
    <p:extLst>
      <p:ext uri="{BB962C8B-B14F-4D97-AF65-F5344CB8AC3E}">
        <p14:creationId xmlns:p14="http://schemas.microsoft.com/office/powerpoint/2010/main" val="198775293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Incorporate cohort effects</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732675087"/>
              </p:ext>
            </p:extLst>
          </p:nvPr>
        </p:nvGraphicFramePr>
        <p:xfrm>
          <a:off x="1053482" y="3637852"/>
          <a:ext cx="7090060" cy="829247"/>
        </p:xfrm>
        <a:graphic>
          <a:graphicData uri="http://schemas.openxmlformats.org/presentationml/2006/ole">
            <mc:AlternateContent xmlns:mc="http://schemas.openxmlformats.org/markup-compatibility/2006">
              <mc:Choice xmlns:v="urn:schemas-microsoft-com:vml" Requires="v">
                <p:oleObj spid="_x0000_s5126" name="Equation" r:id="rId3" imgW="2171700" imgH="254000" progId="Equation.DSMT4">
                  <p:embed/>
                </p:oleObj>
              </mc:Choice>
              <mc:Fallback>
                <p:oleObj name="Equation" r:id="rId3" imgW="2171700" imgH="254000" progId="Equation.DSMT4">
                  <p:embed/>
                  <p:pic>
                    <p:nvPicPr>
                      <p:cNvPr id="0" name=""/>
                      <p:cNvPicPr/>
                      <p:nvPr/>
                    </p:nvPicPr>
                    <p:blipFill>
                      <a:blip r:embed="rId4"/>
                      <a:stretch>
                        <a:fillRect/>
                      </a:stretch>
                    </p:blipFill>
                    <p:spPr>
                      <a:xfrm>
                        <a:off x="1053482" y="3637852"/>
                        <a:ext cx="7090060" cy="829247"/>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955400948"/>
              </p:ext>
            </p:extLst>
          </p:nvPr>
        </p:nvGraphicFramePr>
        <p:xfrm>
          <a:off x="1104900" y="4543425"/>
          <a:ext cx="4071938" cy="1708150"/>
        </p:xfrm>
        <a:graphic>
          <a:graphicData uri="http://schemas.openxmlformats.org/presentationml/2006/ole">
            <mc:AlternateContent xmlns:mc="http://schemas.openxmlformats.org/markup-compatibility/2006">
              <mc:Choice xmlns:v="urn:schemas-microsoft-com:vml" Requires="v">
                <p:oleObj spid="_x0000_s5127" name="Equation" r:id="rId5" imgW="1574800" imgH="660400" progId="Equation.DSMT4">
                  <p:embed/>
                </p:oleObj>
              </mc:Choice>
              <mc:Fallback>
                <p:oleObj name="Equation" r:id="rId5" imgW="1574800" imgH="660400" progId="Equation.DSMT4">
                  <p:embed/>
                  <p:pic>
                    <p:nvPicPr>
                      <p:cNvPr id="0" name=""/>
                      <p:cNvPicPr/>
                      <p:nvPr/>
                    </p:nvPicPr>
                    <p:blipFill>
                      <a:blip r:embed="rId6"/>
                      <a:stretch>
                        <a:fillRect/>
                      </a:stretch>
                    </p:blipFill>
                    <p:spPr>
                      <a:xfrm>
                        <a:off x="1104900" y="4543425"/>
                        <a:ext cx="4071938" cy="1708150"/>
                      </a:xfrm>
                      <a:prstGeom prst="rect">
                        <a:avLst/>
                      </a:prstGeom>
                    </p:spPr>
                  </p:pic>
                </p:oleObj>
              </mc:Fallback>
            </mc:AlternateContent>
          </a:graphicData>
        </a:graphic>
      </p:graphicFrame>
      <p:sp>
        <p:nvSpPr>
          <p:cNvPr id="8" name="Content Placeholder 3"/>
          <p:cNvSpPr>
            <a:spLocks noGrp="1"/>
          </p:cNvSpPr>
          <p:nvPr>
            <p:ph sz="quarter" idx="1"/>
          </p:nvPr>
        </p:nvSpPr>
        <p:spPr>
          <a:xfrm>
            <a:off x="612648" y="1600200"/>
            <a:ext cx="8153400" cy="2167469"/>
          </a:xfrm>
        </p:spPr>
        <p:txBody>
          <a:bodyPr>
            <a:normAutofit/>
          </a:bodyPr>
          <a:lstStyle/>
          <a:p>
            <a:r>
              <a:rPr lang="en-US" dirty="0" smtClean="0"/>
              <a:t>Incorporate cohort effects</a:t>
            </a:r>
          </a:p>
          <a:p>
            <a:pPr lvl="1"/>
            <a:r>
              <a:rPr lang="en-US" u="sng" dirty="0" smtClean="0"/>
              <a:t>YOB (time-invariant) </a:t>
            </a:r>
          </a:p>
          <a:p>
            <a:pPr marL="365760" lvl="1" indent="0">
              <a:buNone/>
            </a:pPr>
            <a:r>
              <a:rPr lang="en-US" dirty="0" smtClean="0"/>
              <a:t>   or</a:t>
            </a:r>
          </a:p>
          <a:p>
            <a:pPr lvl="1"/>
            <a:r>
              <a:rPr lang="en-US" dirty="0" smtClean="0"/>
              <a:t>CY (time-variant)</a:t>
            </a:r>
          </a:p>
          <a:p>
            <a:pPr lvl="1"/>
            <a:endParaRPr lang="en-US" dirty="0" smtClean="0"/>
          </a:p>
        </p:txBody>
      </p:sp>
      <p:sp>
        <p:nvSpPr>
          <p:cNvPr id="7" name="Rectangle 6"/>
          <p:cNvSpPr/>
          <p:nvPr/>
        </p:nvSpPr>
        <p:spPr>
          <a:xfrm>
            <a:off x="1977434" y="4559398"/>
            <a:ext cx="1352788" cy="1772680"/>
          </a:xfrm>
          <a:prstGeom prst="rect">
            <a:avLst/>
          </a:prstGeom>
          <a:no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4626493" y="4577862"/>
            <a:ext cx="536223" cy="483325"/>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normAutofit fontScale="85000" lnSpcReduction="20000"/>
          </a:bodyPr>
          <a:lstStyle/>
          <a:p>
            <a:fld id="{04EC2855-4632-A54D-AE49-B35007F585A2}" type="slidenum">
              <a:rPr lang="en-US" smtClean="0"/>
              <a:t>6</a:t>
            </a:fld>
            <a:endParaRPr lang="en-US"/>
          </a:p>
        </p:txBody>
      </p:sp>
    </p:spTree>
    <p:extLst>
      <p:ext uri="{BB962C8B-B14F-4D97-AF65-F5344CB8AC3E}">
        <p14:creationId xmlns:p14="http://schemas.microsoft.com/office/powerpoint/2010/main" val="428725702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Composite model formulation</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247463937"/>
              </p:ext>
            </p:extLst>
          </p:nvPr>
        </p:nvGraphicFramePr>
        <p:xfrm>
          <a:off x="600236" y="1923267"/>
          <a:ext cx="7988300" cy="479425"/>
        </p:xfrm>
        <a:graphic>
          <a:graphicData uri="http://schemas.openxmlformats.org/presentationml/2006/ole">
            <mc:AlternateContent xmlns:mc="http://schemas.openxmlformats.org/markup-compatibility/2006">
              <mc:Choice xmlns:v="urn:schemas-microsoft-com:vml" Requires="v">
                <p:oleObj spid="_x0000_s6150" name="Equation" r:id="rId3" imgW="4203700" imgH="254000" progId="Equation.DSMT4">
                  <p:embed/>
                </p:oleObj>
              </mc:Choice>
              <mc:Fallback>
                <p:oleObj name="Equation" r:id="rId3" imgW="4203700" imgH="254000" progId="Equation.DSMT4">
                  <p:embed/>
                  <p:pic>
                    <p:nvPicPr>
                      <p:cNvPr id="0" name=""/>
                      <p:cNvPicPr/>
                      <p:nvPr/>
                    </p:nvPicPr>
                    <p:blipFill>
                      <a:blip r:embed="rId4"/>
                      <a:stretch>
                        <a:fillRect/>
                      </a:stretch>
                    </p:blipFill>
                    <p:spPr>
                      <a:xfrm>
                        <a:off x="600236" y="1923267"/>
                        <a:ext cx="7988300" cy="479425"/>
                      </a:xfrm>
                      <a:prstGeom prst="rect">
                        <a:avLst/>
                      </a:prstGeom>
                    </p:spPr>
                  </p:pic>
                </p:oleObj>
              </mc:Fallback>
            </mc:AlternateContent>
          </a:graphicData>
        </a:graphic>
      </p:graphicFrame>
      <p:sp>
        <p:nvSpPr>
          <p:cNvPr id="7" name="Content Placeholder 3"/>
          <p:cNvSpPr>
            <a:spLocks noGrp="1"/>
          </p:cNvSpPr>
          <p:nvPr>
            <p:ph sz="quarter" idx="1"/>
          </p:nvPr>
        </p:nvSpPr>
        <p:spPr>
          <a:xfrm>
            <a:off x="435136" y="3564677"/>
            <a:ext cx="8153400" cy="3203822"/>
          </a:xfrm>
        </p:spPr>
        <p:txBody>
          <a:bodyPr>
            <a:normAutofit/>
          </a:bodyPr>
          <a:lstStyle/>
          <a:p>
            <a:pPr marL="0" indent="0">
              <a:buNone/>
            </a:pPr>
            <a:r>
              <a:rPr lang="en-US" sz="2400" dirty="0"/>
              <a:t>W</a:t>
            </a:r>
            <a:r>
              <a:rPr lang="en-US" sz="2400" dirty="0" smtClean="0"/>
              <a:t>e used the model to analyze the following risk factors:</a:t>
            </a:r>
          </a:p>
          <a:p>
            <a:pPr lvl="1"/>
            <a:r>
              <a:rPr lang="en-US" sz="2400" b="1" dirty="0" smtClean="0"/>
              <a:t>Body mass index (BMI)</a:t>
            </a:r>
          </a:p>
          <a:p>
            <a:pPr lvl="1"/>
            <a:r>
              <a:rPr lang="en-US" sz="2400" dirty="0" smtClean="0"/>
              <a:t>Waist circumference (WC)</a:t>
            </a:r>
          </a:p>
          <a:p>
            <a:pPr lvl="1"/>
            <a:r>
              <a:rPr lang="en-US" sz="2400" dirty="0" smtClean="0"/>
              <a:t>Systolic blood pressure (SBP)</a:t>
            </a:r>
          </a:p>
          <a:p>
            <a:pPr lvl="1"/>
            <a:r>
              <a:rPr lang="en-US" sz="2400" b="1" dirty="0" smtClean="0"/>
              <a:t>Diastolic blood pressure (DBP)</a:t>
            </a:r>
          </a:p>
          <a:p>
            <a:pPr lvl="1"/>
            <a:r>
              <a:rPr lang="en-US" sz="2400" dirty="0" smtClean="0"/>
              <a:t>Total cholesterol (TC)</a:t>
            </a:r>
          </a:p>
          <a:p>
            <a:pPr lvl="1"/>
            <a:r>
              <a:rPr lang="en-US" sz="2400" dirty="0" smtClean="0"/>
              <a:t>High-density lipoprotein (HDL)</a:t>
            </a:r>
          </a:p>
          <a:p>
            <a:pPr lvl="1"/>
            <a:endParaRPr lang="en-US" dirty="0" smtClean="0"/>
          </a:p>
          <a:p>
            <a:pPr lvl="1"/>
            <a:endParaRPr lang="en-US" dirty="0" smtClean="0"/>
          </a:p>
        </p:txBody>
      </p:sp>
      <p:sp>
        <p:nvSpPr>
          <p:cNvPr id="4" name="TextBox 3"/>
          <p:cNvSpPr txBox="1"/>
          <p:nvPr/>
        </p:nvSpPr>
        <p:spPr>
          <a:xfrm>
            <a:off x="438816" y="3134272"/>
            <a:ext cx="8055136" cy="307777"/>
          </a:xfrm>
          <a:prstGeom prst="rect">
            <a:avLst/>
          </a:prstGeom>
          <a:noFill/>
        </p:spPr>
        <p:txBody>
          <a:bodyPr wrap="square" rtlCol="0">
            <a:spAutoFit/>
          </a:bodyPr>
          <a:lstStyle/>
          <a:p>
            <a:r>
              <a:rPr lang="en-US" sz="1400" i="1" dirty="0" smtClean="0"/>
              <a:t>(only the fixed effects are displayed)</a:t>
            </a:r>
            <a:endParaRPr lang="en-US" sz="1400" i="1" dirty="0"/>
          </a:p>
        </p:txBody>
      </p:sp>
      <p:graphicFrame>
        <p:nvGraphicFramePr>
          <p:cNvPr id="8" name="Object 7"/>
          <p:cNvGraphicFramePr>
            <a:graphicFrameLocks noChangeAspect="1"/>
          </p:cNvGraphicFramePr>
          <p:nvPr>
            <p:extLst>
              <p:ext uri="{D42A27DB-BD31-4B8C-83A1-F6EECF244321}">
                <p14:modId xmlns:p14="http://schemas.microsoft.com/office/powerpoint/2010/main" val="1702684592"/>
              </p:ext>
            </p:extLst>
          </p:nvPr>
        </p:nvGraphicFramePr>
        <p:xfrm>
          <a:off x="242888" y="2561645"/>
          <a:ext cx="8710612" cy="479425"/>
        </p:xfrm>
        <a:graphic>
          <a:graphicData uri="http://schemas.openxmlformats.org/presentationml/2006/ole">
            <mc:AlternateContent xmlns:mc="http://schemas.openxmlformats.org/markup-compatibility/2006">
              <mc:Choice xmlns:v="urn:schemas-microsoft-com:vml" Requires="v">
                <p:oleObj spid="_x0000_s6151" name="Equation" r:id="rId5" imgW="4584700" imgH="254000" progId="Equation.DSMT4">
                  <p:embed/>
                </p:oleObj>
              </mc:Choice>
              <mc:Fallback>
                <p:oleObj name="Equation" r:id="rId5" imgW="4584700" imgH="254000" progId="Equation.DSMT4">
                  <p:embed/>
                  <p:pic>
                    <p:nvPicPr>
                      <p:cNvPr id="0" name=""/>
                      <p:cNvPicPr/>
                      <p:nvPr/>
                    </p:nvPicPr>
                    <p:blipFill>
                      <a:blip r:embed="rId6"/>
                      <a:stretch>
                        <a:fillRect/>
                      </a:stretch>
                    </p:blipFill>
                    <p:spPr>
                      <a:xfrm>
                        <a:off x="242888" y="2561645"/>
                        <a:ext cx="8710612" cy="479425"/>
                      </a:xfrm>
                      <a:prstGeom prst="rect">
                        <a:avLst/>
                      </a:prstGeom>
                    </p:spPr>
                  </p:pic>
                </p:oleObj>
              </mc:Fallback>
            </mc:AlternateContent>
          </a:graphicData>
        </a:graphic>
      </p:graphicFrame>
      <p:sp>
        <p:nvSpPr>
          <p:cNvPr id="6" name="Slide Number Placeholder 5"/>
          <p:cNvSpPr>
            <a:spLocks noGrp="1"/>
          </p:cNvSpPr>
          <p:nvPr>
            <p:ph type="sldNum" sz="quarter" idx="12"/>
          </p:nvPr>
        </p:nvSpPr>
        <p:spPr/>
        <p:txBody>
          <a:bodyPr>
            <a:normAutofit fontScale="85000" lnSpcReduction="20000"/>
          </a:bodyPr>
          <a:lstStyle/>
          <a:p>
            <a:fld id="{04EC2855-4632-A54D-AE49-B35007F585A2}" type="slidenum">
              <a:rPr lang="en-US" smtClean="0"/>
              <a:t>7</a:t>
            </a:fld>
            <a:endParaRPr lang="en-US"/>
          </a:p>
        </p:txBody>
      </p:sp>
    </p:spTree>
    <p:extLst>
      <p:ext uri="{BB962C8B-B14F-4D97-AF65-F5344CB8AC3E}">
        <p14:creationId xmlns:p14="http://schemas.microsoft.com/office/powerpoint/2010/main" val="394664698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485648" y="2342444"/>
            <a:ext cx="8277359" cy="3287889"/>
          </a:xfrm>
          <a:prstGeom prst="rect">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BMI and DBP (men)</a:t>
            </a:r>
            <a:endParaRPr lang="en-US" dirty="0"/>
          </a:p>
        </p:txBody>
      </p:sp>
      <p:pic>
        <p:nvPicPr>
          <p:cNvPr id="5" name="Picture 4" descr="Screen Shot 2014-03-26 at 09.22.2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44" y="2819156"/>
            <a:ext cx="3513093" cy="2328177"/>
          </a:xfrm>
          <a:prstGeom prst="rect">
            <a:avLst/>
          </a:prstGeom>
        </p:spPr>
      </p:pic>
      <p:pic>
        <p:nvPicPr>
          <p:cNvPr id="6" name="Picture 5" descr="Screen Shot 2014-03-26 at 09.22.3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9816" y="2808971"/>
            <a:ext cx="3548188" cy="2338361"/>
          </a:xfrm>
          <a:prstGeom prst="rect">
            <a:avLst/>
          </a:prstGeom>
        </p:spPr>
      </p:pic>
      <p:sp>
        <p:nvSpPr>
          <p:cNvPr id="7" name="TextBox 6"/>
          <p:cNvSpPr txBox="1"/>
          <p:nvPr/>
        </p:nvSpPr>
        <p:spPr>
          <a:xfrm>
            <a:off x="708605" y="1776040"/>
            <a:ext cx="7689399" cy="369332"/>
          </a:xfrm>
          <a:prstGeom prst="rect">
            <a:avLst/>
          </a:prstGeom>
          <a:noFill/>
        </p:spPr>
        <p:txBody>
          <a:bodyPr wrap="square" rtlCol="0">
            <a:spAutoFit/>
          </a:bodyPr>
          <a:lstStyle/>
          <a:p>
            <a:pPr marL="285750" indent="-285750">
              <a:buClr>
                <a:schemeClr val="accent2"/>
              </a:buClr>
              <a:buFont typeface="Wingdings" charset="2"/>
              <a:buChar char="u"/>
            </a:pPr>
            <a:r>
              <a:rPr lang="en-US" dirty="0" smtClean="0"/>
              <a:t>BMI and DBP as a function of </a:t>
            </a:r>
            <a:r>
              <a:rPr lang="en-US" b="1" dirty="0" smtClean="0"/>
              <a:t>Age</a:t>
            </a:r>
            <a:r>
              <a:rPr lang="en-US" dirty="0" smtClean="0"/>
              <a:t> (and YOB)</a:t>
            </a:r>
            <a:endParaRPr lang="en-US" dirty="0"/>
          </a:p>
        </p:txBody>
      </p:sp>
      <p:sp>
        <p:nvSpPr>
          <p:cNvPr id="10" name="Rectangle 9"/>
          <p:cNvSpPr/>
          <p:nvPr/>
        </p:nvSpPr>
        <p:spPr>
          <a:xfrm>
            <a:off x="784543" y="2808970"/>
            <a:ext cx="240864" cy="23903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784543" y="5160841"/>
            <a:ext cx="7801460" cy="338554"/>
          </a:xfrm>
          <a:prstGeom prst="rect">
            <a:avLst/>
          </a:prstGeom>
          <a:noFill/>
        </p:spPr>
        <p:txBody>
          <a:bodyPr wrap="square" rtlCol="0">
            <a:spAutoFit/>
          </a:bodyPr>
          <a:lstStyle/>
          <a:p>
            <a:r>
              <a:rPr lang="en-US" sz="1600" dirty="0" smtClean="0"/>
              <a:t>Birth cohort: 1933 </a:t>
            </a:r>
            <a:r>
              <a:rPr lang="en-US" sz="1600" dirty="0"/>
              <a:t>(</a:t>
            </a:r>
            <a:r>
              <a:rPr lang="en-US" sz="1600" dirty="0">
                <a:solidFill>
                  <a:schemeClr val="accent6">
                    <a:lumMod val="50000"/>
                  </a:schemeClr>
                </a:solidFill>
                <a:latin typeface="Wingdings" charset="2"/>
                <a:cs typeface="Wingdings" charset="2"/>
              </a:rPr>
              <a:t>n</a:t>
            </a:r>
            <a:r>
              <a:rPr lang="en-US" sz="1600" dirty="0"/>
              <a:t>), 1938 (</a:t>
            </a:r>
            <a:r>
              <a:rPr lang="en-US" sz="1600" dirty="0">
                <a:solidFill>
                  <a:srgbClr val="FF0000"/>
                </a:solidFill>
                <a:latin typeface="Wingdings" charset="2"/>
                <a:cs typeface="Wingdings" charset="2"/>
              </a:rPr>
              <a:t>u</a:t>
            </a:r>
            <a:r>
              <a:rPr lang="en-US" sz="1600" dirty="0"/>
              <a:t>), 1943 (</a:t>
            </a:r>
            <a:r>
              <a:rPr lang="en-US" sz="1600" dirty="0">
                <a:solidFill>
                  <a:srgbClr val="0000FF"/>
                </a:solidFill>
              </a:rPr>
              <a:t>▲</a:t>
            </a:r>
            <a:r>
              <a:rPr lang="en-US" sz="1600" dirty="0"/>
              <a:t>), 1948 (</a:t>
            </a:r>
            <a:r>
              <a:rPr lang="en-US" sz="1600" dirty="0">
                <a:solidFill>
                  <a:srgbClr val="008000"/>
                </a:solidFill>
                <a:latin typeface="Wingdings" charset="2"/>
                <a:cs typeface="Wingdings" charset="2"/>
              </a:rPr>
              <a:t>l</a:t>
            </a:r>
            <a:r>
              <a:rPr lang="en-US" sz="1600" dirty="0"/>
              <a:t>) </a:t>
            </a:r>
            <a:r>
              <a:rPr lang="en-US" sz="1600" dirty="0" smtClean="0"/>
              <a:t>and </a:t>
            </a:r>
            <a:r>
              <a:rPr lang="en-US" sz="1600" dirty="0"/>
              <a:t>unadjusted for YOB (---)</a:t>
            </a:r>
          </a:p>
        </p:txBody>
      </p:sp>
      <p:sp>
        <p:nvSpPr>
          <p:cNvPr id="11" name="TextBox 10"/>
          <p:cNvSpPr txBox="1"/>
          <p:nvPr/>
        </p:nvSpPr>
        <p:spPr>
          <a:xfrm>
            <a:off x="708606" y="5697724"/>
            <a:ext cx="8057443" cy="646331"/>
          </a:xfrm>
          <a:prstGeom prst="rect">
            <a:avLst/>
          </a:prstGeom>
          <a:noFill/>
        </p:spPr>
        <p:txBody>
          <a:bodyPr wrap="square" rtlCol="0">
            <a:spAutoFit/>
          </a:bodyPr>
          <a:lstStyle/>
          <a:p>
            <a:pPr marL="285750" indent="-285750">
              <a:buClr>
                <a:schemeClr val="accent2"/>
              </a:buClr>
              <a:buFont typeface="Wingdings" charset="2"/>
              <a:buChar char="u"/>
            </a:pPr>
            <a:r>
              <a:rPr lang="en-US" dirty="0" smtClean="0"/>
              <a:t>Results for other variables stratified by sex in:</a:t>
            </a:r>
            <a:br>
              <a:rPr lang="en-US" dirty="0" smtClean="0"/>
            </a:br>
            <a:r>
              <a:rPr lang="en-US" dirty="0" err="1" smtClean="0"/>
              <a:t>Hulmán</a:t>
            </a:r>
            <a:r>
              <a:rPr lang="en-US" dirty="0" smtClean="0"/>
              <a:t> </a:t>
            </a:r>
            <a:r>
              <a:rPr lang="en-US" dirty="0"/>
              <a:t>et al., </a:t>
            </a:r>
            <a:r>
              <a:rPr lang="en-US" i="1" dirty="0" err="1"/>
              <a:t>Int</a:t>
            </a:r>
            <a:r>
              <a:rPr lang="en-US" i="1" dirty="0"/>
              <a:t> J </a:t>
            </a:r>
            <a:r>
              <a:rPr lang="en-US" i="1" dirty="0" err="1"/>
              <a:t>Epidemiol</a:t>
            </a:r>
            <a:r>
              <a:rPr lang="en-US" i="1" dirty="0"/>
              <a:t> </a:t>
            </a:r>
            <a:r>
              <a:rPr lang="en-US" dirty="0"/>
              <a:t>2014;</a:t>
            </a:r>
            <a:r>
              <a:rPr lang="fr-FR" dirty="0"/>
              <a:t>doi:10.1093/</a:t>
            </a:r>
            <a:r>
              <a:rPr lang="fr-FR" dirty="0" err="1"/>
              <a:t>ije</a:t>
            </a:r>
            <a:r>
              <a:rPr lang="fr-FR" dirty="0"/>
              <a:t>/</a:t>
            </a:r>
            <a:r>
              <a:rPr lang="fr-FR" dirty="0" smtClean="0"/>
              <a:t>dyt279</a:t>
            </a:r>
            <a:endParaRPr lang="en-US" dirty="0"/>
          </a:p>
        </p:txBody>
      </p:sp>
      <p:sp>
        <p:nvSpPr>
          <p:cNvPr id="8" name="Slide Number Placeholder 7"/>
          <p:cNvSpPr>
            <a:spLocks noGrp="1"/>
          </p:cNvSpPr>
          <p:nvPr>
            <p:ph type="sldNum" sz="quarter" idx="12"/>
          </p:nvPr>
        </p:nvSpPr>
        <p:spPr/>
        <p:txBody>
          <a:bodyPr>
            <a:normAutofit fontScale="85000" lnSpcReduction="20000"/>
          </a:bodyPr>
          <a:lstStyle/>
          <a:p>
            <a:fld id="{04EC2855-4632-A54D-AE49-B35007F585A2}" type="slidenum">
              <a:rPr lang="en-US" smtClean="0"/>
              <a:t>8</a:t>
            </a:fld>
            <a:endParaRPr lang="en-US"/>
          </a:p>
        </p:txBody>
      </p:sp>
    </p:spTree>
    <p:extLst>
      <p:ext uri="{BB962C8B-B14F-4D97-AF65-F5344CB8AC3E}">
        <p14:creationId xmlns:p14="http://schemas.microsoft.com/office/powerpoint/2010/main" val="3634255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Multilevel models - summary</a:t>
            </a:r>
          </a:p>
        </p:txBody>
      </p:sp>
      <p:sp>
        <p:nvSpPr>
          <p:cNvPr id="4" name="Content Placeholder 3"/>
          <p:cNvSpPr>
            <a:spLocks noGrp="1"/>
          </p:cNvSpPr>
          <p:nvPr>
            <p:ph sz="quarter" idx="1"/>
          </p:nvPr>
        </p:nvSpPr>
        <p:spPr>
          <a:xfrm>
            <a:off x="612648" y="1600202"/>
            <a:ext cx="8153400" cy="1871133"/>
          </a:xfrm>
        </p:spPr>
        <p:txBody>
          <a:bodyPr/>
          <a:lstStyle/>
          <a:p>
            <a:pPr>
              <a:buSzPct val="100000"/>
              <a:buFont typeface="Lucida Grande"/>
              <a:buChar char="+"/>
            </a:pPr>
            <a:r>
              <a:rPr lang="en-US" dirty="0" smtClean="0"/>
              <a:t>Flexibility (number of measures, missing data)</a:t>
            </a:r>
          </a:p>
          <a:p>
            <a:pPr>
              <a:buSzPct val="100000"/>
              <a:buFont typeface="Lucida Grande"/>
              <a:buChar char="+"/>
            </a:pPr>
            <a:r>
              <a:rPr lang="en-US" dirty="0" smtClean="0"/>
              <a:t>Interpretation is similar to OLS regression</a:t>
            </a:r>
          </a:p>
          <a:p>
            <a:pPr>
              <a:buSzPct val="100000"/>
              <a:buFont typeface="Lucida Grande"/>
              <a:buChar char="+"/>
            </a:pPr>
            <a:r>
              <a:rPr lang="en-US" dirty="0" smtClean="0"/>
              <a:t>Availability of software packages (e.g. R: lme4)</a:t>
            </a:r>
            <a:endParaRPr lang="en-US" dirty="0"/>
          </a:p>
        </p:txBody>
      </p:sp>
      <p:sp>
        <p:nvSpPr>
          <p:cNvPr id="5" name="Content Placeholder 3"/>
          <p:cNvSpPr txBox="1">
            <a:spLocks/>
          </p:cNvSpPr>
          <p:nvPr/>
        </p:nvSpPr>
        <p:spPr>
          <a:xfrm>
            <a:off x="612648" y="3812824"/>
            <a:ext cx="8153400" cy="1871133"/>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charset="2"/>
              <a:buChar char="u"/>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2"/>
              </a:buClr>
              <a:buSzPct val="50000"/>
              <a:buFont typeface="Wingdings" charset="2"/>
              <a:buChar char="u"/>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charset="2"/>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SzPct val="100000"/>
              <a:buFont typeface="Lucida Grande"/>
              <a:buChar char="-"/>
            </a:pPr>
            <a:r>
              <a:rPr lang="en-US" dirty="0" smtClean="0"/>
              <a:t>Focus on the mean</a:t>
            </a:r>
          </a:p>
          <a:p>
            <a:pPr>
              <a:buSzPct val="100000"/>
              <a:buFont typeface="Lucida Grande"/>
              <a:buChar char="-"/>
            </a:pPr>
            <a:r>
              <a:rPr lang="en-US" dirty="0" smtClean="0"/>
              <a:t>Assumptions (normality)</a:t>
            </a:r>
          </a:p>
        </p:txBody>
      </p:sp>
      <p:sp>
        <p:nvSpPr>
          <p:cNvPr id="6" name="Slide Number Placeholder 5"/>
          <p:cNvSpPr>
            <a:spLocks noGrp="1"/>
          </p:cNvSpPr>
          <p:nvPr>
            <p:ph type="sldNum" sz="quarter" idx="12"/>
          </p:nvPr>
        </p:nvSpPr>
        <p:spPr/>
        <p:txBody>
          <a:bodyPr>
            <a:normAutofit fontScale="85000" lnSpcReduction="20000"/>
          </a:bodyPr>
          <a:lstStyle/>
          <a:p>
            <a:fld id="{04EC2855-4632-A54D-AE49-B35007F585A2}" type="slidenum">
              <a:rPr lang="en-US" smtClean="0"/>
              <a:t>9</a:t>
            </a:fld>
            <a:endParaRPr lang="en-US"/>
          </a:p>
        </p:txBody>
      </p:sp>
    </p:spTree>
    <p:extLst>
      <p:ext uri="{BB962C8B-B14F-4D97-AF65-F5344CB8AC3E}">
        <p14:creationId xmlns:p14="http://schemas.microsoft.com/office/powerpoint/2010/main" val="127776992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 from a different aspect</a:t>
            </a:r>
            <a:endParaRPr lang="en-US" dirty="0"/>
          </a:p>
        </p:txBody>
      </p:sp>
      <p:sp>
        <p:nvSpPr>
          <p:cNvPr id="4" name="Content Placeholder 3"/>
          <p:cNvSpPr>
            <a:spLocks noGrp="1"/>
          </p:cNvSpPr>
          <p:nvPr>
            <p:ph sz="quarter" idx="1"/>
          </p:nvPr>
        </p:nvSpPr>
        <p:spPr>
          <a:xfrm>
            <a:off x="612648" y="1856891"/>
            <a:ext cx="8153400" cy="1007224"/>
          </a:xfrm>
        </p:spPr>
        <p:txBody>
          <a:bodyPr/>
          <a:lstStyle/>
          <a:p>
            <a:pPr>
              <a:spcBef>
                <a:spcPts val="1800"/>
              </a:spcBef>
              <a:spcAft>
                <a:spcPts val="1800"/>
              </a:spcAft>
            </a:pPr>
            <a:r>
              <a:rPr lang="en-US" dirty="0" smtClean="0"/>
              <a:t>Limitation of regression models focusing on the mean</a:t>
            </a:r>
          </a:p>
        </p:txBody>
      </p:sp>
      <p:sp>
        <p:nvSpPr>
          <p:cNvPr id="5" name="Content Placeholder 3"/>
          <p:cNvSpPr txBox="1">
            <a:spLocks/>
          </p:cNvSpPr>
          <p:nvPr/>
        </p:nvSpPr>
        <p:spPr>
          <a:xfrm>
            <a:off x="612648" y="5098173"/>
            <a:ext cx="8153400" cy="1170459"/>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60000"/>
              <a:buFont typeface="Wingdings" charset="2"/>
              <a:buChar char="u"/>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2"/>
              </a:buClr>
              <a:buSzPct val="50000"/>
              <a:buFont typeface="Wingdings" charset="2"/>
              <a:buChar char="u"/>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charset="2"/>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spcBef>
                <a:spcPts val="1800"/>
              </a:spcBef>
              <a:spcAft>
                <a:spcPts val="1800"/>
              </a:spcAft>
            </a:pPr>
            <a:r>
              <a:rPr lang="en-US" dirty="0" smtClean="0"/>
              <a:t>More results on BMI, but limited evidence on other risk factors</a:t>
            </a:r>
          </a:p>
          <a:p>
            <a:endParaRPr lang="en-US" dirty="0"/>
          </a:p>
        </p:txBody>
      </p:sp>
      <p:pic>
        <p:nvPicPr>
          <p:cNvPr id="8" name="Picture 7" descr="Screen Shot 2014-03-27 at 10.28.5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419" y="2908216"/>
            <a:ext cx="3115084" cy="1944000"/>
          </a:xfrm>
          <a:prstGeom prst="rect">
            <a:avLst/>
          </a:prstGeom>
        </p:spPr>
      </p:pic>
      <p:pic>
        <p:nvPicPr>
          <p:cNvPr id="9" name="Picture 8" descr="Screen Shot 2014-03-27 at 10.30.1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4162" y="2921726"/>
            <a:ext cx="3149398" cy="1944000"/>
          </a:xfrm>
          <a:prstGeom prst="rect">
            <a:avLst/>
          </a:prstGeom>
        </p:spPr>
      </p:pic>
      <p:sp>
        <p:nvSpPr>
          <p:cNvPr id="6" name="Slide Number Placeholder 5"/>
          <p:cNvSpPr>
            <a:spLocks noGrp="1"/>
          </p:cNvSpPr>
          <p:nvPr>
            <p:ph type="sldNum" sz="quarter" idx="12"/>
          </p:nvPr>
        </p:nvSpPr>
        <p:spPr/>
        <p:txBody>
          <a:bodyPr>
            <a:normAutofit fontScale="85000" lnSpcReduction="20000"/>
          </a:bodyPr>
          <a:lstStyle/>
          <a:p>
            <a:fld id="{04EC2855-4632-A54D-AE49-B35007F585A2}" type="slidenum">
              <a:rPr lang="en-US" smtClean="0"/>
              <a:t>10</a:t>
            </a:fld>
            <a:endParaRPr lang="en-US"/>
          </a:p>
        </p:txBody>
      </p:sp>
    </p:spTree>
    <p:extLst>
      <p:ext uri="{BB962C8B-B14F-4D97-AF65-F5344CB8AC3E}">
        <p14:creationId xmlns:p14="http://schemas.microsoft.com/office/powerpoint/2010/main" val="176461960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 (2)</a:t>
            </a:r>
            <a:endParaRPr lang="en-US" dirty="0"/>
          </a:p>
        </p:txBody>
      </p:sp>
      <p:sp>
        <p:nvSpPr>
          <p:cNvPr id="6" name="Content Placeholder 3"/>
          <p:cNvSpPr txBox="1">
            <a:spLocks/>
          </p:cNvSpPr>
          <p:nvPr/>
        </p:nvSpPr>
        <p:spPr>
          <a:xfrm>
            <a:off x="612648" y="1600199"/>
            <a:ext cx="8153400" cy="4847206"/>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charset="2"/>
              <a:buChar char="u"/>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2"/>
              </a:buClr>
              <a:buSzPct val="50000"/>
              <a:buFont typeface="Wingdings" charset="2"/>
              <a:buChar char="u"/>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charset="2"/>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endParaRPr lang="en-US" dirty="0" smtClean="0"/>
          </a:p>
          <a:p>
            <a:r>
              <a:rPr lang="en-US" sz="3200" dirty="0" smtClean="0"/>
              <a:t>To characterize the change of distributions</a:t>
            </a:r>
          </a:p>
        </p:txBody>
      </p:sp>
      <p:sp>
        <p:nvSpPr>
          <p:cNvPr id="4" name="Slide Number Placeholder 3"/>
          <p:cNvSpPr>
            <a:spLocks noGrp="1"/>
          </p:cNvSpPr>
          <p:nvPr>
            <p:ph type="sldNum" sz="quarter" idx="12"/>
          </p:nvPr>
        </p:nvSpPr>
        <p:spPr/>
        <p:txBody>
          <a:bodyPr>
            <a:normAutofit fontScale="85000" lnSpcReduction="20000"/>
          </a:bodyPr>
          <a:lstStyle/>
          <a:p>
            <a:fld id="{04EC2855-4632-A54D-AE49-B35007F585A2}" type="slidenum">
              <a:rPr lang="en-US" smtClean="0"/>
              <a:t>11</a:t>
            </a:fld>
            <a:endParaRPr lang="en-US"/>
          </a:p>
        </p:txBody>
      </p:sp>
    </p:spTree>
    <p:extLst>
      <p:ext uri="{BB962C8B-B14F-4D97-AF65-F5344CB8AC3E}">
        <p14:creationId xmlns:p14="http://schemas.microsoft.com/office/powerpoint/2010/main" val="93219318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Sequential cross-sectional analysis (WH II)</a:t>
            </a:r>
            <a:endParaRPr lang="en-US" sz="3200" dirty="0"/>
          </a:p>
        </p:txBody>
      </p:sp>
      <p:sp>
        <p:nvSpPr>
          <p:cNvPr id="4" name="Content Placeholder 3"/>
          <p:cNvSpPr>
            <a:spLocks noGrp="1"/>
          </p:cNvSpPr>
          <p:nvPr>
            <p:ph sz="quarter" idx="1"/>
          </p:nvPr>
        </p:nvSpPr>
        <p:spPr>
          <a:xfrm>
            <a:off x="612648" y="1600200"/>
            <a:ext cx="8153400" cy="1165578"/>
          </a:xfrm>
        </p:spPr>
        <p:txBody>
          <a:bodyPr>
            <a:normAutofit fontScale="92500"/>
          </a:bodyPr>
          <a:lstStyle/>
          <a:p>
            <a:r>
              <a:rPr lang="en-US" dirty="0" smtClean="0"/>
              <a:t>Age</a:t>
            </a:r>
            <a:r>
              <a:rPr lang="en-US" dirty="0"/>
              <a:t>-group: 57-61</a:t>
            </a:r>
          </a:p>
          <a:p>
            <a:r>
              <a:rPr lang="en-US" dirty="0" smtClean="0"/>
              <a:t>Percentiles + Linear trend (</a:t>
            </a:r>
            <a:r>
              <a:rPr lang="en-US" dirty="0" err="1" smtClean="0"/>
              <a:t>quantile</a:t>
            </a:r>
            <a:r>
              <a:rPr lang="en-US" dirty="0" smtClean="0"/>
              <a:t> regression)</a:t>
            </a:r>
          </a:p>
        </p:txBody>
      </p:sp>
      <p:grpSp>
        <p:nvGrpSpPr>
          <p:cNvPr id="14" name="Group 13"/>
          <p:cNvGrpSpPr/>
          <p:nvPr/>
        </p:nvGrpSpPr>
        <p:grpSpPr>
          <a:xfrm>
            <a:off x="612649" y="2909076"/>
            <a:ext cx="8051574" cy="2302628"/>
            <a:chOff x="0" y="2118841"/>
            <a:chExt cx="9144000" cy="2435636"/>
          </a:xfrm>
        </p:grpSpPr>
        <p:pic>
          <p:nvPicPr>
            <p:cNvPr id="12" name="Picture 11" descr="Screen Shot 2014-03-26 at 12.30.17.png"/>
            <p:cNvPicPr>
              <a:picLocks noChangeAspect="1"/>
            </p:cNvPicPr>
            <p:nvPr/>
          </p:nvPicPr>
          <p:blipFill rotWithShape="1">
            <a:blip r:embed="rId2">
              <a:extLst>
                <a:ext uri="{28A0092B-C50C-407E-A947-70E740481C1C}">
                  <a14:useLocalDpi xmlns:a14="http://schemas.microsoft.com/office/drawing/2010/main" val="0"/>
                </a:ext>
              </a:extLst>
            </a:blip>
            <a:srcRect b="57047"/>
            <a:stretch/>
          </p:blipFill>
          <p:spPr>
            <a:xfrm>
              <a:off x="0" y="2118841"/>
              <a:ext cx="9144000" cy="1662937"/>
            </a:xfrm>
            <a:prstGeom prst="rect">
              <a:avLst/>
            </a:prstGeom>
          </p:spPr>
        </p:pic>
        <p:pic>
          <p:nvPicPr>
            <p:cNvPr id="13" name="Picture 12" descr="Screen Shot 2014-03-26 at 12.30.17.png"/>
            <p:cNvPicPr>
              <a:picLocks noChangeAspect="1"/>
            </p:cNvPicPr>
            <p:nvPr/>
          </p:nvPicPr>
          <p:blipFill rotWithShape="1">
            <a:blip r:embed="rId2">
              <a:extLst>
                <a:ext uri="{28A0092B-C50C-407E-A947-70E740481C1C}">
                  <a14:useLocalDpi xmlns:a14="http://schemas.microsoft.com/office/drawing/2010/main" val="0"/>
                </a:ext>
              </a:extLst>
            </a:blip>
            <a:srcRect t="81742"/>
            <a:stretch/>
          </p:blipFill>
          <p:spPr>
            <a:xfrm>
              <a:off x="0" y="3847627"/>
              <a:ext cx="9144000" cy="706850"/>
            </a:xfrm>
            <a:prstGeom prst="rect">
              <a:avLst/>
            </a:prstGeom>
          </p:spPr>
        </p:pic>
      </p:grpSp>
      <p:sp>
        <p:nvSpPr>
          <p:cNvPr id="15" name="TextBox 14"/>
          <p:cNvSpPr txBox="1"/>
          <p:nvPr/>
        </p:nvSpPr>
        <p:spPr>
          <a:xfrm>
            <a:off x="161505" y="6177611"/>
            <a:ext cx="8153400" cy="523220"/>
          </a:xfrm>
          <a:prstGeom prst="rect">
            <a:avLst/>
          </a:prstGeom>
          <a:noFill/>
        </p:spPr>
        <p:txBody>
          <a:bodyPr wrap="square" rtlCol="0">
            <a:spAutoFit/>
          </a:bodyPr>
          <a:lstStyle/>
          <a:p>
            <a:r>
              <a:rPr lang="en-US" sz="1400" dirty="0" smtClean="0"/>
              <a:t>Source: </a:t>
            </a:r>
            <a:r>
              <a:rPr lang="en-US" sz="1400" dirty="0" err="1" smtClean="0"/>
              <a:t>Hulmán</a:t>
            </a:r>
            <a:r>
              <a:rPr lang="en-US" sz="1400" dirty="0" smtClean="0"/>
              <a:t> et al., </a:t>
            </a:r>
            <a:r>
              <a:rPr lang="en-US" sz="1400" dirty="0" err="1" smtClean="0"/>
              <a:t>Int</a:t>
            </a:r>
            <a:r>
              <a:rPr lang="en-US" sz="1400" dirty="0" smtClean="0"/>
              <a:t> J </a:t>
            </a:r>
            <a:r>
              <a:rPr lang="en-US" sz="1400" dirty="0" err="1" smtClean="0"/>
              <a:t>Epidemiol</a:t>
            </a:r>
            <a:r>
              <a:rPr lang="en-US" sz="1400" dirty="0" smtClean="0"/>
              <a:t> 2014;</a:t>
            </a:r>
            <a:r>
              <a:rPr lang="fr-FR" sz="1400" dirty="0" smtClean="0"/>
              <a:t>doi:10.1093/</a:t>
            </a:r>
            <a:r>
              <a:rPr lang="fr-FR" sz="1400" dirty="0" err="1" smtClean="0"/>
              <a:t>ije</a:t>
            </a:r>
            <a:r>
              <a:rPr lang="fr-FR" sz="1400" dirty="0" smtClean="0"/>
              <a:t>/dyt279</a:t>
            </a:r>
          </a:p>
          <a:p>
            <a:r>
              <a:rPr lang="fr-FR" sz="1400" dirty="0" smtClean="0"/>
              <a:t>Table </a:t>
            </a:r>
            <a:r>
              <a:rPr lang="fr-FR" sz="1400" dirty="0"/>
              <a:t>3</a:t>
            </a:r>
            <a:r>
              <a:rPr lang="fr-FR" sz="1400" dirty="0" smtClean="0"/>
              <a:t>, page 5</a:t>
            </a:r>
            <a:endParaRPr lang="en-US" sz="1400" dirty="0"/>
          </a:p>
        </p:txBody>
      </p:sp>
      <p:sp>
        <p:nvSpPr>
          <p:cNvPr id="16" name="TextBox 15"/>
          <p:cNvSpPr txBox="1"/>
          <p:nvPr/>
        </p:nvSpPr>
        <p:spPr>
          <a:xfrm>
            <a:off x="533401" y="5249339"/>
            <a:ext cx="2185341" cy="246221"/>
          </a:xfrm>
          <a:prstGeom prst="rect">
            <a:avLst/>
          </a:prstGeom>
          <a:noFill/>
        </p:spPr>
        <p:txBody>
          <a:bodyPr wrap="square" rtlCol="0">
            <a:spAutoFit/>
          </a:bodyPr>
          <a:lstStyle/>
          <a:p>
            <a:r>
              <a:rPr lang="en-US" sz="1000" dirty="0" smtClean="0"/>
              <a:t>*** </a:t>
            </a:r>
            <a:r>
              <a:rPr lang="en-US" sz="1000" i="1" dirty="0" smtClean="0"/>
              <a:t>P</a:t>
            </a:r>
            <a:r>
              <a:rPr lang="en-US" sz="1000" dirty="0" smtClean="0"/>
              <a:t>&lt;0.001</a:t>
            </a:r>
            <a:endParaRPr lang="en-US" sz="1000" dirty="0"/>
          </a:p>
        </p:txBody>
      </p:sp>
      <p:pic>
        <p:nvPicPr>
          <p:cNvPr id="21" name="Picture 20" descr="Screen Shot 2014-03-26 at 12.30.17.png"/>
          <p:cNvPicPr>
            <a:picLocks noChangeAspect="1"/>
          </p:cNvPicPr>
          <p:nvPr/>
        </p:nvPicPr>
        <p:blipFill rotWithShape="1">
          <a:blip r:embed="rId2">
            <a:extLst>
              <a:ext uri="{28A0092B-C50C-407E-A947-70E740481C1C}">
                <a14:useLocalDpi xmlns:a14="http://schemas.microsoft.com/office/drawing/2010/main" val="0"/>
              </a:ext>
            </a:extLst>
          </a:blip>
          <a:srcRect t="1" b="97731"/>
          <a:stretch/>
        </p:blipFill>
        <p:spPr>
          <a:xfrm>
            <a:off x="612649" y="5241591"/>
            <a:ext cx="8051574" cy="82998"/>
          </a:xfrm>
          <a:prstGeom prst="rect">
            <a:avLst/>
          </a:prstGeom>
        </p:spPr>
      </p:pic>
      <p:sp>
        <p:nvSpPr>
          <p:cNvPr id="5" name="Slide Number Placeholder 4"/>
          <p:cNvSpPr>
            <a:spLocks noGrp="1"/>
          </p:cNvSpPr>
          <p:nvPr>
            <p:ph type="sldNum" sz="quarter" idx="12"/>
          </p:nvPr>
        </p:nvSpPr>
        <p:spPr/>
        <p:txBody>
          <a:bodyPr>
            <a:normAutofit fontScale="85000" lnSpcReduction="20000"/>
          </a:bodyPr>
          <a:lstStyle/>
          <a:p>
            <a:fld id="{04EC2855-4632-A54D-AE49-B35007F585A2}" type="slidenum">
              <a:rPr lang="en-US" smtClean="0"/>
              <a:t>12</a:t>
            </a:fld>
            <a:endParaRPr lang="en-US"/>
          </a:p>
        </p:txBody>
      </p:sp>
    </p:spTree>
    <p:extLst>
      <p:ext uri="{BB962C8B-B14F-4D97-AF65-F5344CB8AC3E}">
        <p14:creationId xmlns:p14="http://schemas.microsoft.com/office/powerpoint/2010/main" val="297029127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52729" y="2243667"/>
            <a:ext cx="8437278" cy="3485444"/>
          </a:xfrm>
          <a:prstGeom prst="rect">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dirty="0"/>
              <a:t>Sequential cross-sectional analysis</a:t>
            </a:r>
          </a:p>
        </p:txBody>
      </p:sp>
      <p:sp>
        <p:nvSpPr>
          <p:cNvPr id="4" name="Content Placeholder 3"/>
          <p:cNvSpPr>
            <a:spLocks noGrp="1"/>
          </p:cNvSpPr>
          <p:nvPr>
            <p:ph sz="quarter" idx="1"/>
          </p:nvPr>
        </p:nvSpPr>
        <p:spPr>
          <a:xfrm>
            <a:off x="452729" y="1600199"/>
            <a:ext cx="8437278" cy="808551"/>
          </a:xfrm>
        </p:spPr>
        <p:txBody>
          <a:bodyPr>
            <a:normAutofit/>
          </a:bodyPr>
          <a:lstStyle/>
          <a:p>
            <a:r>
              <a:rPr lang="en-US" dirty="0" smtClean="0"/>
              <a:t>Density plots (PDF of smooth kernel distribution)</a:t>
            </a:r>
            <a:endParaRPr lang="en-US" dirty="0"/>
          </a:p>
        </p:txBody>
      </p:sp>
      <p:pic>
        <p:nvPicPr>
          <p:cNvPr id="6" name="Picture 5" descr="Screen Shot 2014-03-26 at 12.23.2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649" y="2408751"/>
            <a:ext cx="3801277" cy="2821752"/>
          </a:xfrm>
          <a:prstGeom prst="rect">
            <a:avLst/>
          </a:prstGeom>
        </p:spPr>
      </p:pic>
      <p:pic>
        <p:nvPicPr>
          <p:cNvPr id="7" name="Picture 6" descr="Screen Shot 2014-03-26 at 12.23.3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4402" y="2393466"/>
            <a:ext cx="3864469" cy="2790002"/>
          </a:xfrm>
          <a:prstGeom prst="rect">
            <a:avLst/>
          </a:prstGeom>
        </p:spPr>
      </p:pic>
      <p:sp>
        <p:nvSpPr>
          <p:cNvPr id="8" name="TextBox 7"/>
          <p:cNvSpPr txBox="1"/>
          <p:nvPr/>
        </p:nvSpPr>
        <p:spPr>
          <a:xfrm>
            <a:off x="161505" y="6177611"/>
            <a:ext cx="8153400" cy="523220"/>
          </a:xfrm>
          <a:prstGeom prst="rect">
            <a:avLst/>
          </a:prstGeom>
          <a:noFill/>
        </p:spPr>
        <p:txBody>
          <a:bodyPr wrap="square" rtlCol="0">
            <a:spAutoFit/>
          </a:bodyPr>
          <a:lstStyle/>
          <a:p>
            <a:r>
              <a:rPr lang="en-US" sz="1400" dirty="0" smtClean="0"/>
              <a:t>Source: </a:t>
            </a:r>
            <a:r>
              <a:rPr lang="en-US" sz="1400" dirty="0" err="1" smtClean="0"/>
              <a:t>Hulmán</a:t>
            </a:r>
            <a:r>
              <a:rPr lang="en-US" sz="1400" dirty="0" smtClean="0"/>
              <a:t> et al., </a:t>
            </a:r>
            <a:r>
              <a:rPr lang="en-US" sz="1400" dirty="0" err="1" smtClean="0"/>
              <a:t>Int</a:t>
            </a:r>
            <a:r>
              <a:rPr lang="en-US" sz="1400" dirty="0" smtClean="0"/>
              <a:t> J </a:t>
            </a:r>
            <a:r>
              <a:rPr lang="en-US" sz="1400" dirty="0" err="1" smtClean="0"/>
              <a:t>Epidemiol</a:t>
            </a:r>
            <a:r>
              <a:rPr lang="en-US" sz="1400" dirty="0" smtClean="0"/>
              <a:t> 2014;</a:t>
            </a:r>
            <a:r>
              <a:rPr lang="fr-FR" sz="1400" dirty="0" smtClean="0"/>
              <a:t>doi:10.1093/</a:t>
            </a:r>
            <a:r>
              <a:rPr lang="fr-FR" sz="1400" dirty="0" err="1" smtClean="0"/>
              <a:t>ije</a:t>
            </a:r>
            <a:r>
              <a:rPr lang="fr-FR" sz="1400" dirty="0" smtClean="0"/>
              <a:t>/dyt279</a:t>
            </a:r>
          </a:p>
          <a:p>
            <a:r>
              <a:rPr lang="fr-FR" sz="1400" dirty="0" smtClean="0"/>
              <a:t>Figure 1, page </a:t>
            </a:r>
            <a:r>
              <a:rPr lang="fr-FR" sz="1400" dirty="0"/>
              <a:t>6</a:t>
            </a:r>
            <a:endParaRPr lang="en-US" sz="1400" dirty="0"/>
          </a:p>
        </p:txBody>
      </p:sp>
      <p:sp>
        <p:nvSpPr>
          <p:cNvPr id="9" name="Rectangle 8"/>
          <p:cNvSpPr/>
          <p:nvPr/>
        </p:nvSpPr>
        <p:spPr>
          <a:xfrm>
            <a:off x="690473" y="2545574"/>
            <a:ext cx="240864" cy="23903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normAutofit fontScale="85000" lnSpcReduction="20000"/>
          </a:bodyPr>
          <a:lstStyle/>
          <a:p>
            <a:fld id="{04EC2855-4632-A54D-AE49-B35007F585A2}" type="slidenum">
              <a:rPr lang="en-US" smtClean="0"/>
              <a:t>13</a:t>
            </a:fld>
            <a:endParaRPr lang="en-US"/>
          </a:p>
        </p:txBody>
      </p:sp>
      <p:sp>
        <p:nvSpPr>
          <p:cNvPr id="11" name="TextBox 10"/>
          <p:cNvSpPr txBox="1"/>
          <p:nvPr/>
        </p:nvSpPr>
        <p:spPr>
          <a:xfrm>
            <a:off x="533400" y="5230503"/>
            <a:ext cx="5379156" cy="369332"/>
          </a:xfrm>
          <a:prstGeom prst="rect">
            <a:avLst/>
          </a:prstGeom>
          <a:noFill/>
        </p:spPr>
        <p:txBody>
          <a:bodyPr wrap="square" rtlCol="0">
            <a:spAutoFit/>
          </a:bodyPr>
          <a:lstStyle/>
          <a:p>
            <a:r>
              <a:rPr lang="en-US" dirty="0" smtClean="0"/>
              <a:t>Phases: 3 (dotted), 5 (dashed), 7 (solid), 9 (thick)</a:t>
            </a:r>
            <a:endParaRPr lang="en-US" dirty="0"/>
          </a:p>
        </p:txBody>
      </p:sp>
    </p:spTree>
    <p:extLst>
      <p:ext uri="{BB962C8B-B14F-4D97-AF65-F5344CB8AC3E}">
        <p14:creationId xmlns:p14="http://schemas.microsoft.com/office/powerpoint/2010/main" val="274180245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BMI (</a:t>
            </a:r>
            <a:r>
              <a:rPr lang="en-US" dirty="0" err="1" smtClean="0"/>
              <a:t>Razak</a:t>
            </a:r>
            <a:r>
              <a:rPr lang="en-US" dirty="0" smtClean="0"/>
              <a:t> et al.)</a:t>
            </a:r>
            <a:endParaRPr lang="en-US" dirty="0"/>
          </a:p>
        </p:txBody>
      </p:sp>
      <p:pic>
        <p:nvPicPr>
          <p:cNvPr id="5" name="Picture 4" descr="Screen Shot 2014-03-25 at 19.32.4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0044" y="1782805"/>
            <a:ext cx="3880665" cy="4261110"/>
          </a:xfrm>
          <a:prstGeom prst="rect">
            <a:avLst/>
          </a:prstGeom>
        </p:spPr>
      </p:pic>
      <p:sp>
        <p:nvSpPr>
          <p:cNvPr id="6" name="TextBox 5"/>
          <p:cNvSpPr txBox="1"/>
          <p:nvPr/>
        </p:nvSpPr>
        <p:spPr>
          <a:xfrm>
            <a:off x="161505" y="6177611"/>
            <a:ext cx="8153400" cy="523220"/>
          </a:xfrm>
          <a:prstGeom prst="rect">
            <a:avLst/>
          </a:prstGeom>
          <a:noFill/>
        </p:spPr>
        <p:txBody>
          <a:bodyPr wrap="square" rtlCol="0">
            <a:spAutoFit/>
          </a:bodyPr>
          <a:lstStyle/>
          <a:p>
            <a:r>
              <a:rPr lang="en-US" sz="1400" dirty="0" smtClean="0"/>
              <a:t>Source: </a:t>
            </a:r>
            <a:r>
              <a:rPr lang="en-US" sz="1400" dirty="0" err="1" smtClean="0"/>
              <a:t>Razak</a:t>
            </a:r>
            <a:r>
              <a:rPr lang="en-US" sz="1400" dirty="0" smtClean="0"/>
              <a:t> et al., PLOS Med 2013;</a:t>
            </a:r>
            <a:r>
              <a:rPr lang="fr-FR" sz="1400" dirty="0"/>
              <a:t> 10(1): e1001367</a:t>
            </a:r>
            <a:r>
              <a:rPr lang="fr-FR" sz="1400" dirty="0" smtClean="0"/>
              <a:t>.</a:t>
            </a:r>
          </a:p>
          <a:p>
            <a:r>
              <a:rPr lang="fr-FR" sz="1400" dirty="0" smtClean="0"/>
              <a:t>Figure 4, page 11 </a:t>
            </a:r>
            <a:r>
              <a:rPr lang="fr-FR" sz="1400" dirty="0"/>
              <a:t>(doi:10.1371/journal.pmed.1001367.g004)</a:t>
            </a:r>
            <a:endParaRPr lang="en-US" sz="1400" dirty="0"/>
          </a:p>
        </p:txBody>
      </p:sp>
      <p:pic>
        <p:nvPicPr>
          <p:cNvPr id="8" name="Picture 7" descr="Screen Shot 2014-03-25 at 19.46.4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10" y="3576287"/>
            <a:ext cx="5296753" cy="2155798"/>
          </a:xfrm>
          <a:prstGeom prst="rect">
            <a:avLst/>
          </a:prstGeom>
        </p:spPr>
      </p:pic>
      <p:sp>
        <p:nvSpPr>
          <p:cNvPr id="9" name="Content Placeholder 2"/>
          <p:cNvSpPr>
            <a:spLocks noGrp="1"/>
          </p:cNvSpPr>
          <p:nvPr>
            <p:ph sz="quarter" idx="1"/>
          </p:nvPr>
        </p:nvSpPr>
        <p:spPr>
          <a:xfrm>
            <a:off x="44541" y="1782805"/>
            <a:ext cx="5586391" cy="1542792"/>
          </a:xfrm>
        </p:spPr>
        <p:txBody>
          <a:bodyPr>
            <a:normAutofit/>
          </a:bodyPr>
          <a:lstStyle/>
          <a:p>
            <a:r>
              <a:rPr lang="en-US" sz="2400" dirty="0" smtClean="0"/>
              <a:t>Low- and middle income countries</a:t>
            </a:r>
          </a:p>
          <a:p>
            <a:r>
              <a:rPr lang="en-US" sz="2400" dirty="0" smtClean="0"/>
              <a:t>1991-2008</a:t>
            </a:r>
          </a:p>
          <a:p>
            <a:r>
              <a:rPr lang="en-US" sz="2400" dirty="0" smtClean="0"/>
              <a:t>732,784 women from 37 countries</a:t>
            </a:r>
          </a:p>
          <a:p>
            <a:endParaRPr lang="en-US" sz="2400" dirty="0" smtClean="0"/>
          </a:p>
        </p:txBody>
      </p:sp>
      <p:sp>
        <p:nvSpPr>
          <p:cNvPr id="4" name="Slide Number Placeholder 3"/>
          <p:cNvSpPr>
            <a:spLocks noGrp="1"/>
          </p:cNvSpPr>
          <p:nvPr>
            <p:ph type="sldNum" sz="quarter" idx="12"/>
          </p:nvPr>
        </p:nvSpPr>
        <p:spPr/>
        <p:txBody>
          <a:bodyPr>
            <a:normAutofit fontScale="85000" lnSpcReduction="20000"/>
          </a:bodyPr>
          <a:lstStyle/>
          <a:p>
            <a:fld id="{04EC2855-4632-A54D-AE49-B35007F585A2}" type="slidenum">
              <a:rPr lang="en-US" smtClean="0"/>
              <a:t>14</a:t>
            </a:fld>
            <a:endParaRPr lang="en-US"/>
          </a:p>
        </p:txBody>
      </p:sp>
    </p:spTree>
    <p:extLst>
      <p:ext uri="{BB962C8B-B14F-4D97-AF65-F5344CB8AC3E}">
        <p14:creationId xmlns:p14="http://schemas.microsoft.com/office/powerpoint/2010/main" val="314051873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BMI (</a:t>
            </a:r>
            <a:r>
              <a:rPr lang="en-US" dirty="0" err="1"/>
              <a:t>Razak</a:t>
            </a:r>
            <a:r>
              <a:rPr lang="en-US" dirty="0"/>
              <a:t> et al.)</a:t>
            </a:r>
          </a:p>
        </p:txBody>
      </p:sp>
      <p:pic>
        <p:nvPicPr>
          <p:cNvPr id="7" name="Picture 6" descr="Screen Shot 2014-03-25 at 19.43.0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67393"/>
            <a:ext cx="9144000" cy="4086225"/>
          </a:xfrm>
          <a:prstGeom prst="rect">
            <a:avLst/>
          </a:prstGeom>
        </p:spPr>
      </p:pic>
      <p:sp>
        <p:nvSpPr>
          <p:cNvPr id="9" name="TextBox 8"/>
          <p:cNvSpPr txBox="1"/>
          <p:nvPr/>
        </p:nvSpPr>
        <p:spPr>
          <a:xfrm>
            <a:off x="161505" y="6177611"/>
            <a:ext cx="8153400" cy="523220"/>
          </a:xfrm>
          <a:prstGeom prst="rect">
            <a:avLst/>
          </a:prstGeom>
          <a:noFill/>
        </p:spPr>
        <p:txBody>
          <a:bodyPr wrap="square" rtlCol="0">
            <a:spAutoFit/>
          </a:bodyPr>
          <a:lstStyle/>
          <a:p>
            <a:r>
              <a:rPr lang="en-US" sz="1400" dirty="0" smtClean="0"/>
              <a:t>Source: </a:t>
            </a:r>
            <a:r>
              <a:rPr lang="en-US" sz="1400" dirty="0" err="1" smtClean="0"/>
              <a:t>Razak</a:t>
            </a:r>
            <a:r>
              <a:rPr lang="en-US" sz="1400" dirty="0" smtClean="0"/>
              <a:t> et al., PLOS Med 2013;</a:t>
            </a:r>
            <a:r>
              <a:rPr lang="fr-FR" sz="1400" dirty="0"/>
              <a:t> 10(1): e1001367</a:t>
            </a:r>
            <a:r>
              <a:rPr lang="fr-FR" sz="1400" dirty="0" smtClean="0"/>
              <a:t>.</a:t>
            </a:r>
          </a:p>
          <a:p>
            <a:r>
              <a:rPr lang="fr-FR" sz="1400" dirty="0" smtClean="0"/>
              <a:t>Figure 3, page 9 </a:t>
            </a:r>
            <a:r>
              <a:rPr lang="fr-FR" sz="1400" dirty="0"/>
              <a:t>(doi:10.1371/journal.pmed.1001367.</a:t>
            </a:r>
            <a:r>
              <a:rPr lang="fr-FR" sz="1400" dirty="0" smtClean="0"/>
              <a:t>g003)</a:t>
            </a:r>
            <a:endParaRPr lang="en-US" sz="1400" dirty="0"/>
          </a:p>
        </p:txBody>
      </p:sp>
      <p:sp>
        <p:nvSpPr>
          <p:cNvPr id="4" name="Slide Number Placeholder 3"/>
          <p:cNvSpPr>
            <a:spLocks noGrp="1"/>
          </p:cNvSpPr>
          <p:nvPr>
            <p:ph type="sldNum" sz="quarter" idx="12"/>
          </p:nvPr>
        </p:nvSpPr>
        <p:spPr/>
        <p:txBody>
          <a:bodyPr>
            <a:normAutofit fontScale="85000" lnSpcReduction="20000"/>
          </a:bodyPr>
          <a:lstStyle/>
          <a:p>
            <a:fld id="{04EC2855-4632-A54D-AE49-B35007F585A2}" type="slidenum">
              <a:rPr lang="en-US" smtClean="0"/>
              <a:t>15</a:t>
            </a:fld>
            <a:endParaRPr lang="en-US"/>
          </a:p>
        </p:txBody>
      </p:sp>
    </p:spTree>
    <p:extLst>
      <p:ext uri="{BB962C8B-B14F-4D97-AF65-F5344CB8AC3E}">
        <p14:creationId xmlns:p14="http://schemas.microsoft.com/office/powerpoint/2010/main" val="387009084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BMI (</a:t>
            </a:r>
            <a:r>
              <a:rPr lang="en-US" dirty="0" err="1" smtClean="0"/>
              <a:t>Bottai</a:t>
            </a:r>
            <a:r>
              <a:rPr lang="en-US" dirty="0" smtClean="0"/>
              <a:t> et al.)</a:t>
            </a:r>
            <a:endParaRPr lang="en-US" dirty="0"/>
          </a:p>
        </p:txBody>
      </p:sp>
      <p:sp>
        <p:nvSpPr>
          <p:cNvPr id="9" name="Content Placeholder 3"/>
          <p:cNvSpPr txBox="1">
            <a:spLocks/>
          </p:cNvSpPr>
          <p:nvPr/>
        </p:nvSpPr>
        <p:spPr>
          <a:xfrm>
            <a:off x="765048" y="1752600"/>
            <a:ext cx="8153400" cy="4495800"/>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charset="2"/>
              <a:buChar char="u"/>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2"/>
              </a:buClr>
              <a:buSzPct val="50000"/>
              <a:buFont typeface="Wingdings" charset="2"/>
              <a:buChar char="u"/>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charset="2"/>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r>
              <a:rPr lang="en-US" dirty="0" smtClean="0"/>
              <a:t>Aerobics Center Longitudinal Study</a:t>
            </a:r>
          </a:p>
          <a:p>
            <a:r>
              <a:rPr lang="en-US" dirty="0" smtClean="0"/>
              <a:t>1970-2006</a:t>
            </a:r>
          </a:p>
          <a:p>
            <a:r>
              <a:rPr lang="en-US" dirty="0" smtClean="0"/>
              <a:t>74,473 BMI repeated measures from 17,759 men with ≥ 2 visits</a:t>
            </a:r>
          </a:p>
          <a:p>
            <a:r>
              <a:rPr lang="en-US" dirty="0" smtClean="0"/>
              <a:t>Stratified by physical activity (PA)</a:t>
            </a:r>
          </a:p>
        </p:txBody>
      </p:sp>
      <p:sp>
        <p:nvSpPr>
          <p:cNvPr id="4" name="Slide Number Placeholder 3"/>
          <p:cNvSpPr>
            <a:spLocks noGrp="1"/>
          </p:cNvSpPr>
          <p:nvPr>
            <p:ph type="sldNum" sz="quarter" idx="12"/>
          </p:nvPr>
        </p:nvSpPr>
        <p:spPr/>
        <p:txBody>
          <a:bodyPr>
            <a:normAutofit fontScale="85000" lnSpcReduction="20000"/>
          </a:bodyPr>
          <a:lstStyle/>
          <a:p>
            <a:fld id="{04EC2855-4632-A54D-AE49-B35007F585A2}" type="slidenum">
              <a:rPr lang="en-US" smtClean="0"/>
              <a:t>16</a:t>
            </a:fld>
            <a:endParaRPr lang="en-US"/>
          </a:p>
        </p:txBody>
      </p:sp>
    </p:spTree>
    <p:extLst>
      <p:ext uri="{BB962C8B-B14F-4D97-AF65-F5344CB8AC3E}">
        <p14:creationId xmlns:p14="http://schemas.microsoft.com/office/powerpoint/2010/main" val="295050824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BMI (</a:t>
            </a:r>
            <a:r>
              <a:rPr lang="en-US" dirty="0" err="1" smtClean="0"/>
              <a:t>Bottai</a:t>
            </a:r>
            <a:r>
              <a:rPr lang="en-US" dirty="0" smtClean="0"/>
              <a:t> et al.)</a:t>
            </a:r>
            <a:endParaRPr lang="en-US" dirty="0"/>
          </a:p>
        </p:txBody>
      </p:sp>
      <p:pic>
        <p:nvPicPr>
          <p:cNvPr id="7" name="Picture 6" descr="Screen Shot 2014-03-25 at 19.54.0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983" y="1667103"/>
            <a:ext cx="8291841" cy="4432611"/>
          </a:xfrm>
          <a:prstGeom prst="rect">
            <a:avLst/>
          </a:prstGeom>
        </p:spPr>
      </p:pic>
      <p:sp>
        <p:nvSpPr>
          <p:cNvPr id="8" name="TextBox 7"/>
          <p:cNvSpPr txBox="1"/>
          <p:nvPr/>
        </p:nvSpPr>
        <p:spPr>
          <a:xfrm>
            <a:off x="161505" y="6177611"/>
            <a:ext cx="8153400" cy="523220"/>
          </a:xfrm>
          <a:prstGeom prst="rect">
            <a:avLst/>
          </a:prstGeom>
          <a:noFill/>
        </p:spPr>
        <p:txBody>
          <a:bodyPr wrap="square" rtlCol="0">
            <a:spAutoFit/>
          </a:bodyPr>
          <a:lstStyle/>
          <a:p>
            <a:r>
              <a:rPr lang="en-US" sz="1400" dirty="0" smtClean="0"/>
              <a:t>Source: </a:t>
            </a:r>
            <a:r>
              <a:rPr lang="en-US" sz="1400" dirty="0" err="1" smtClean="0"/>
              <a:t>Bottai</a:t>
            </a:r>
            <a:r>
              <a:rPr lang="en-US" sz="1400" dirty="0" smtClean="0"/>
              <a:t> et al., Obesity 2013;</a:t>
            </a:r>
            <a:r>
              <a:rPr lang="fr-FR" sz="1400" dirty="0"/>
              <a:t> doi:10.1002/oby.</a:t>
            </a:r>
            <a:r>
              <a:rPr lang="fr-FR" sz="1400" dirty="0" smtClean="0"/>
              <a:t>20618.</a:t>
            </a:r>
          </a:p>
          <a:p>
            <a:r>
              <a:rPr lang="fr-FR" sz="1400" dirty="0" smtClean="0"/>
              <a:t>Figure 2, page 5</a:t>
            </a:r>
            <a:endParaRPr lang="en-US" sz="1400" dirty="0"/>
          </a:p>
        </p:txBody>
      </p:sp>
      <p:sp>
        <p:nvSpPr>
          <p:cNvPr id="4" name="TextBox 3"/>
          <p:cNvSpPr txBox="1"/>
          <p:nvPr/>
        </p:nvSpPr>
        <p:spPr>
          <a:xfrm>
            <a:off x="7478890" y="1872074"/>
            <a:ext cx="1467555" cy="738664"/>
          </a:xfrm>
          <a:prstGeom prst="rect">
            <a:avLst/>
          </a:prstGeom>
          <a:noFill/>
          <a:ln>
            <a:solidFill>
              <a:schemeClr val="tx1"/>
            </a:solidFill>
          </a:ln>
        </p:spPr>
        <p:txBody>
          <a:bodyPr wrap="square" rtlCol="0">
            <a:spAutoFit/>
          </a:bodyPr>
          <a:lstStyle/>
          <a:p>
            <a:r>
              <a:rPr lang="en-US" sz="1400" dirty="0" smtClean="0"/>
              <a:t>PA:</a:t>
            </a:r>
          </a:p>
          <a:p>
            <a:r>
              <a:rPr lang="en-US" sz="1400" dirty="0">
                <a:solidFill>
                  <a:srgbClr val="800000"/>
                </a:solidFill>
              </a:rPr>
              <a:t>a</a:t>
            </a:r>
            <a:r>
              <a:rPr lang="en-US" sz="1400" dirty="0" smtClean="0">
                <a:solidFill>
                  <a:srgbClr val="800000"/>
                </a:solidFill>
              </a:rPr>
              <a:t>ctive (dashed)</a:t>
            </a:r>
          </a:p>
          <a:p>
            <a:r>
              <a:rPr lang="en-US" sz="1400" dirty="0" smtClean="0">
                <a:solidFill>
                  <a:srgbClr val="008000"/>
                </a:solidFill>
              </a:rPr>
              <a:t>Inactive (solid)</a:t>
            </a:r>
            <a:endParaRPr lang="en-US" sz="1400" dirty="0">
              <a:solidFill>
                <a:srgbClr val="008000"/>
              </a:solidFill>
            </a:endParaRPr>
          </a:p>
        </p:txBody>
      </p:sp>
      <p:sp>
        <p:nvSpPr>
          <p:cNvPr id="5" name="Slide Number Placeholder 4"/>
          <p:cNvSpPr>
            <a:spLocks noGrp="1"/>
          </p:cNvSpPr>
          <p:nvPr>
            <p:ph type="sldNum" sz="quarter" idx="12"/>
          </p:nvPr>
        </p:nvSpPr>
        <p:spPr/>
        <p:txBody>
          <a:bodyPr>
            <a:normAutofit fontScale="85000" lnSpcReduction="20000"/>
          </a:bodyPr>
          <a:lstStyle/>
          <a:p>
            <a:fld id="{04EC2855-4632-A54D-AE49-B35007F585A2}" type="slidenum">
              <a:rPr lang="en-US" smtClean="0"/>
              <a:t>17</a:t>
            </a:fld>
            <a:endParaRPr lang="en-US"/>
          </a:p>
        </p:txBody>
      </p:sp>
    </p:spTree>
    <p:extLst>
      <p:ext uri="{BB962C8B-B14F-4D97-AF65-F5344CB8AC3E}">
        <p14:creationId xmlns:p14="http://schemas.microsoft.com/office/powerpoint/2010/main" val="79184937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and conclusions</a:t>
            </a:r>
            <a:endParaRPr lang="en-US" dirty="0"/>
          </a:p>
        </p:txBody>
      </p:sp>
      <p:sp>
        <p:nvSpPr>
          <p:cNvPr id="4" name="Content Placeholder 3"/>
          <p:cNvSpPr>
            <a:spLocks noGrp="1"/>
          </p:cNvSpPr>
          <p:nvPr>
            <p:ph sz="quarter" idx="1"/>
          </p:nvPr>
        </p:nvSpPr>
        <p:spPr/>
        <p:txBody>
          <a:bodyPr/>
          <a:lstStyle/>
          <a:p>
            <a:pPr>
              <a:spcBef>
                <a:spcPts val="1200"/>
              </a:spcBef>
              <a:spcAft>
                <a:spcPts val="1200"/>
              </a:spcAft>
            </a:pPr>
            <a:r>
              <a:rPr lang="en-US" dirty="0" smtClean="0"/>
              <a:t>Cohort effects should be considered when analyzing change over a long period of time</a:t>
            </a:r>
          </a:p>
          <a:p>
            <a:pPr>
              <a:spcBef>
                <a:spcPts val="1200"/>
              </a:spcBef>
              <a:spcAft>
                <a:spcPts val="1200"/>
              </a:spcAft>
            </a:pPr>
            <a:r>
              <a:rPr lang="en-US" dirty="0" smtClean="0"/>
              <a:t>Adjustment for continuous variables</a:t>
            </a:r>
          </a:p>
          <a:p>
            <a:pPr>
              <a:spcBef>
                <a:spcPts val="1200"/>
              </a:spcBef>
              <a:spcAft>
                <a:spcPts val="1200"/>
              </a:spcAft>
            </a:pPr>
            <a:r>
              <a:rPr lang="en-US" dirty="0" smtClean="0"/>
              <a:t>Methods beyond mean regression</a:t>
            </a:r>
          </a:p>
          <a:p>
            <a:pPr lvl="1">
              <a:spcBef>
                <a:spcPts val="1200"/>
              </a:spcBef>
              <a:spcAft>
                <a:spcPts val="1200"/>
              </a:spcAft>
            </a:pPr>
            <a:r>
              <a:rPr lang="en-US" dirty="0" smtClean="0"/>
              <a:t>Visualization (QQ and density plot)</a:t>
            </a:r>
          </a:p>
          <a:p>
            <a:pPr lvl="1">
              <a:spcBef>
                <a:spcPts val="1200"/>
              </a:spcBef>
              <a:spcAft>
                <a:spcPts val="1200"/>
              </a:spcAft>
            </a:pPr>
            <a:r>
              <a:rPr lang="en-US" dirty="0" err="1" smtClean="0"/>
              <a:t>Quantile</a:t>
            </a:r>
            <a:r>
              <a:rPr lang="en-US" dirty="0" smtClean="0"/>
              <a:t> regression</a:t>
            </a:r>
            <a:endParaRPr lang="en-US" dirty="0"/>
          </a:p>
          <a:p>
            <a:endParaRPr lang="en-US" dirty="0" smtClean="0"/>
          </a:p>
          <a:p>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04EC2855-4632-A54D-AE49-B35007F585A2}" type="slidenum">
              <a:rPr lang="en-US" smtClean="0"/>
              <a:t>18</a:t>
            </a:fld>
            <a:endParaRPr lang="en-US"/>
          </a:p>
        </p:txBody>
      </p:sp>
    </p:spTree>
    <p:extLst>
      <p:ext uri="{BB962C8B-B14F-4D97-AF65-F5344CB8AC3E}">
        <p14:creationId xmlns:p14="http://schemas.microsoft.com/office/powerpoint/2010/main" val="294972862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4" name="Content Placeholder 3"/>
          <p:cNvSpPr>
            <a:spLocks noGrp="1"/>
          </p:cNvSpPr>
          <p:nvPr>
            <p:ph sz="quarter" idx="1"/>
          </p:nvPr>
        </p:nvSpPr>
        <p:spPr>
          <a:xfrm>
            <a:off x="612648" y="2185936"/>
            <a:ext cx="8153400" cy="3596335"/>
          </a:xfrm>
        </p:spPr>
        <p:txBody>
          <a:bodyPr/>
          <a:lstStyle/>
          <a:p>
            <a:pPr>
              <a:spcBef>
                <a:spcPts val="1200"/>
              </a:spcBef>
              <a:spcAft>
                <a:spcPts val="1200"/>
              </a:spcAft>
            </a:pPr>
            <a:r>
              <a:rPr lang="en-US" sz="1400" dirty="0" smtClean="0"/>
              <a:t>Singer JD, Willett JB, Applied longitudinal data analysis: modeling change and event occurrence</a:t>
            </a:r>
            <a:br>
              <a:rPr lang="en-US" sz="1400" dirty="0" smtClean="0"/>
            </a:br>
            <a:r>
              <a:rPr lang="en-US" sz="1400" dirty="0" smtClean="0"/>
              <a:t>Oxford University Press 2003, ISBN-13 978-0-19-515296-8</a:t>
            </a:r>
          </a:p>
          <a:p>
            <a:pPr>
              <a:spcBef>
                <a:spcPts val="1200"/>
              </a:spcBef>
              <a:spcAft>
                <a:spcPts val="1200"/>
              </a:spcAft>
            </a:pPr>
            <a:r>
              <a:rPr lang="en-US" sz="1400" dirty="0" err="1" smtClean="0"/>
              <a:t>Hulmán</a:t>
            </a:r>
            <a:r>
              <a:rPr lang="en-US" sz="1400" dirty="0" smtClean="0"/>
              <a:t> A, </a:t>
            </a:r>
            <a:r>
              <a:rPr lang="en-US" sz="1400" dirty="0" err="1" smtClean="0"/>
              <a:t>Tabák</a:t>
            </a:r>
            <a:r>
              <a:rPr lang="en-US" sz="1400" dirty="0" smtClean="0"/>
              <a:t> AG, </a:t>
            </a:r>
            <a:r>
              <a:rPr lang="en-US" sz="1400" dirty="0" err="1" smtClean="0"/>
              <a:t>Nyári</a:t>
            </a:r>
            <a:r>
              <a:rPr lang="en-US" sz="1400" dirty="0" smtClean="0"/>
              <a:t> TA, et al., Effect of secular trends on age-related trajectories of cardiovascular risk factors: the Whitehall II longitudinal study</a:t>
            </a:r>
            <a:br>
              <a:rPr lang="en-US" sz="1400" dirty="0" smtClean="0"/>
            </a:br>
            <a:r>
              <a:rPr lang="en-US" sz="1400" i="1" dirty="0" err="1" smtClean="0"/>
              <a:t>Int</a:t>
            </a:r>
            <a:r>
              <a:rPr lang="en-US" sz="1400" i="1" dirty="0" smtClean="0"/>
              <a:t> J </a:t>
            </a:r>
            <a:r>
              <a:rPr lang="en-US" sz="1400" i="1" dirty="0" err="1" smtClean="0"/>
              <a:t>Epidemiol</a:t>
            </a:r>
            <a:r>
              <a:rPr lang="en-US" sz="1400" i="1" dirty="0" smtClean="0"/>
              <a:t> </a:t>
            </a:r>
            <a:r>
              <a:rPr lang="en-US" sz="1400" dirty="0" smtClean="0"/>
              <a:t>2014;doi:10.1093/</a:t>
            </a:r>
            <a:r>
              <a:rPr lang="en-US" sz="1400" dirty="0" err="1" smtClean="0"/>
              <a:t>ije</a:t>
            </a:r>
            <a:r>
              <a:rPr lang="en-US" sz="1400" dirty="0" smtClean="0"/>
              <a:t>/dyt279</a:t>
            </a:r>
          </a:p>
          <a:p>
            <a:pPr>
              <a:spcBef>
                <a:spcPts val="1200"/>
              </a:spcBef>
              <a:spcAft>
                <a:spcPts val="1200"/>
              </a:spcAft>
            </a:pPr>
            <a:r>
              <a:rPr lang="en-US" sz="1400" dirty="0" err="1" smtClean="0"/>
              <a:t>Razak</a:t>
            </a:r>
            <a:r>
              <a:rPr lang="en-US" sz="1400" dirty="0" smtClean="0"/>
              <a:t> F, </a:t>
            </a:r>
            <a:r>
              <a:rPr lang="en-US" sz="1400" dirty="0" err="1" smtClean="0"/>
              <a:t>Corsi</a:t>
            </a:r>
            <a:r>
              <a:rPr lang="en-US" sz="1400" dirty="0" smtClean="0"/>
              <a:t> DJ, Subramanian SV, Change in the body mass index distribution for women: analysis of surveys from 37 low- and middle-income countries</a:t>
            </a:r>
            <a:br>
              <a:rPr lang="en-US" sz="1400" dirty="0" smtClean="0"/>
            </a:br>
            <a:r>
              <a:rPr lang="en-US" sz="1400" i="1" dirty="0" smtClean="0"/>
              <a:t>PLOS Med </a:t>
            </a:r>
            <a:r>
              <a:rPr lang="en-US" sz="1400" dirty="0" smtClean="0"/>
              <a:t>2013</a:t>
            </a:r>
            <a:r>
              <a:rPr lang="en-US" sz="1400" dirty="0"/>
              <a:t>;</a:t>
            </a:r>
            <a:r>
              <a:rPr lang="fr-FR" sz="1400" dirty="0"/>
              <a:t> 10(1): e1001367</a:t>
            </a:r>
            <a:r>
              <a:rPr lang="fr-FR" sz="1400" dirty="0" smtClean="0"/>
              <a:t>.</a:t>
            </a:r>
          </a:p>
          <a:p>
            <a:pPr>
              <a:spcBef>
                <a:spcPts val="1200"/>
              </a:spcBef>
              <a:spcAft>
                <a:spcPts val="1200"/>
              </a:spcAft>
            </a:pPr>
            <a:r>
              <a:rPr lang="fr-FR" sz="1400" dirty="0" smtClean="0"/>
              <a:t>Bottai M, </a:t>
            </a:r>
            <a:r>
              <a:rPr lang="fr-FR" sz="1400" dirty="0" err="1" smtClean="0"/>
              <a:t>Frongillo</a:t>
            </a:r>
            <a:r>
              <a:rPr lang="fr-FR" sz="1400" dirty="0" smtClean="0"/>
              <a:t> EA, Sui X, et al., Use of quantile </a:t>
            </a:r>
            <a:r>
              <a:rPr lang="fr-FR" sz="1400" dirty="0" err="1" smtClean="0"/>
              <a:t>regression</a:t>
            </a:r>
            <a:r>
              <a:rPr lang="fr-FR" sz="1400" dirty="0" smtClean="0"/>
              <a:t> to </a:t>
            </a:r>
            <a:r>
              <a:rPr lang="fr-FR" sz="1400" dirty="0" err="1" smtClean="0"/>
              <a:t>investigate</a:t>
            </a:r>
            <a:r>
              <a:rPr lang="fr-FR" sz="1400" dirty="0" smtClean="0"/>
              <a:t> the longitudinal association </a:t>
            </a:r>
            <a:r>
              <a:rPr lang="fr-FR" sz="1400" dirty="0" err="1" smtClean="0"/>
              <a:t>between</a:t>
            </a:r>
            <a:r>
              <a:rPr lang="fr-FR" sz="1400" dirty="0" smtClean="0"/>
              <a:t> </a:t>
            </a:r>
            <a:r>
              <a:rPr lang="fr-FR" sz="1400" dirty="0" err="1" smtClean="0"/>
              <a:t>physical</a:t>
            </a:r>
            <a:r>
              <a:rPr lang="fr-FR" sz="1400" dirty="0" smtClean="0"/>
              <a:t> </a:t>
            </a:r>
            <a:r>
              <a:rPr lang="fr-FR" sz="1400" dirty="0" err="1" smtClean="0"/>
              <a:t>activity</a:t>
            </a:r>
            <a:r>
              <a:rPr lang="fr-FR" sz="1400" dirty="0" smtClean="0"/>
              <a:t> and body mass index</a:t>
            </a:r>
            <a:br>
              <a:rPr lang="fr-FR" sz="1400" dirty="0" smtClean="0"/>
            </a:br>
            <a:r>
              <a:rPr lang="fr-FR" sz="1400" i="1" dirty="0" err="1" smtClean="0"/>
              <a:t>Obesity</a:t>
            </a:r>
            <a:r>
              <a:rPr lang="fr-FR" sz="1400" dirty="0" smtClean="0"/>
              <a:t> 2013;doi:10.1002/oby.20618</a:t>
            </a:r>
            <a:endParaRPr lang="en-US" sz="1400" dirty="0" smtClean="0"/>
          </a:p>
        </p:txBody>
      </p:sp>
      <p:sp>
        <p:nvSpPr>
          <p:cNvPr id="5" name="Slide Number Placeholder 4"/>
          <p:cNvSpPr>
            <a:spLocks noGrp="1"/>
          </p:cNvSpPr>
          <p:nvPr>
            <p:ph type="sldNum" sz="quarter" idx="12"/>
          </p:nvPr>
        </p:nvSpPr>
        <p:spPr/>
        <p:txBody>
          <a:bodyPr>
            <a:normAutofit fontScale="85000" lnSpcReduction="20000"/>
          </a:bodyPr>
          <a:lstStyle/>
          <a:p>
            <a:fld id="{04EC2855-4632-A54D-AE49-B35007F585A2}" type="slidenum">
              <a:rPr lang="en-US" smtClean="0"/>
              <a:t>19</a:t>
            </a:fld>
            <a:endParaRPr lang="en-US"/>
          </a:p>
        </p:txBody>
      </p:sp>
    </p:spTree>
    <p:extLst>
      <p:ext uri="{BB962C8B-B14F-4D97-AF65-F5344CB8AC3E}">
        <p14:creationId xmlns:p14="http://schemas.microsoft.com/office/powerpoint/2010/main" val="149059857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Acknowledgments</a:t>
            </a:r>
            <a:endParaRPr lang="en-US" dirty="0"/>
          </a:p>
        </p:txBody>
      </p:sp>
      <p:sp>
        <p:nvSpPr>
          <p:cNvPr id="21" name="Rectangle 20"/>
          <p:cNvSpPr/>
          <p:nvPr/>
        </p:nvSpPr>
        <p:spPr>
          <a:xfrm>
            <a:off x="785324" y="2022105"/>
            <a:ext cx="7980725" cy="1246495"/>
          </a:xfrm>
          <a:prstGeom prst="rect">
            <a:avLst/>
          </a:prstGeom>
        </p:spPr>
        <p:txBody>
          <a:bodyPr wrap="square">
            <a:spAutoFit/>
          </a:bodyPr>
          <a:lstStyle/>
          <a:p>
            <a:pPr algn="ctr"/>
            <a:r>
              <a:rPr lang="en-GB" sz="2500" b="1" kern="0" dirty="0">
                <a:solidFill>
                  <a:srgbClr val="001965"/>
                </a:solidFill>
                <a:latin typeface="Verdana"/>
                <a:ea typeface="ＭＳ Ｐゴシック" charset="0"/>
              </a:rPr>
              <a:t>The </a:t>
            </a:r>
            <a:r>
              <a:rPr lang="en-GB" sz="2500" b="1" kern="0" dirty="0">
                <a:solidFill>
                  <a:srgbClr val="009FDA"/>
                </a:solidFill>
                <a:latin typeface="Verdana"/>
                <a:ea typeface="ＭＳ Ｐゴシック" charset="0"/>
              </a:rPr>
              <a:t>L</a:t>
            </a:r>
            <a:r>
              <a:rPr lang="en-GB" sz="2500" b="1" kern="0" dirty="0">
                <a:solidFill>
                  <a:srgbClr val="001965"/>
                </a:solidFill>
                <a:latin typeface="Verdana"/>
                <a:ea typeface="ＭＳ Ｐゴシック" charset="0"/>
              </a:rPr>
              <a:t>eadership in </a:t>
            </a:r>
            <a:r>
              <a:rPr lang="en-GB" sz="2500" b="1" kern="0" dirty="0">
                <a:solidFill>
                  <a:srgbClr val="009FDA"/>
                </a:solidFill>
                <a:latin typeface="Verdana"/>
                <a:ea typeface="ＭＳ Ｐゴシック" charset="0"/>
              </a:rPr>
              <a:t>E</a:t>
            </a:r>
            <a:r>
              <a:rPr lang="en-GB" sz="2500" b="1" kern="0" dirty="0">
                <a:solidFill>
                  <a:srgbClr val="001965"/>
                </a:solidFill>
                <a:latin typeface="Verdana"/>
                <a:ea typeface="ＭＳ Ｐゴシック" charset="0"/>
              </a:rPr>
              <a:t>pidemiological </a:t>
            </a:r>
            <a:r>
              <a:rPr lang="en-GB" sz="2500" b="1" kern="0" dirty="0">
                <a:solidFill>
                  <a:srgbClr val="009FDA"/>
                </a:solidFill>
                <a:latin typeface="Verdana"/>
                <a:ea typeface="ＭＳ Ｐゴシック" charset="0"/>
              </a:rPr>
              <a:t>A</a:t>
            </a:r>
            <a:r>
              <a:rPr lang="en-GB" sz="2500" b="1" kern="0" dirty="0">
                <a:solidFill>
                  <a:srgbClr val="001965"/>
                </a:solidFill>
                <a:latin typeface="Verdana"/>
                <a:ea typeface="ＭＳ Ｐゴシック" charset="0"/>
              </a:rPr>
              <a:t>nalysis of longitudinal </a:t>
            </a:r>
            <a:r>
              <a:rPr lang="en-GB" sz="2500" b="1" kern="0" dirty="0">
                <a:solidFill>
                  <a:srgbClr val="009FDA"/>
                </a:solidFill>
                <a:latin typeface="Verdana"/>
                <a:ea typeface="ＭＳ Ｐゴシック" charset="0"/>
              </a:rPr>
              <a:t>D</a:t>
            </a:r>
            <a:r>
              <a:rPr lang="en-GB" sz="2500" b="1" kern="0" dirty="0">
                <a:solidFill>
                  <a:srgbClr val="001965"/>
                </a:solidFill>
                <a:latin typeface="Verdana"/>
                <a:ea typeface="ＭＳ Ｐゴシック" charset="0"/>
              </a:rPr>
              <a:t>iabetes-related data (</a:t>
            </a:r>
            <a:r>
              <a:rPr lang="en-GB" sz="2500" b="1" kern="0" dirty="0">
                <a:solidFill>
                  <a:srgbClr val="009FDA"/>
                </a:solidFill>
                <a:latin typeface="Verdana"/>
                <a:ea typeface="ＭＳ Ｐゴシック" charset="0"/>
              </a:rPr>
              <a:t>LEAD</a:t>
            </a:r>
            <a:r>
              <a:rPr lang="en-GB" sz="2500" b="1" kern="0" dirty="0">
                <a:solidFill>
                  <a:srgbClr val="001965"/>
                </a:solidFill>
                <a:latin typeface="Verdana"/>
                <a:ea typeface="ＭＳ Ｐゴシック" charset="0"/>
              </a:rPr>
              <a:t>) Consortium </a:t>
            </a:r>
            <a:endParaRPr lang="en-US" sz="2500" dirty="0"/>
          </a:p>
        </p:txBody>
      </p:sp>
      <p:pic>
        <p:nvPicPr>
          <p:cNvPr id="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924" y="4354302"/>
            <a:ext cx="2028154" cy="1837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9265" y="5434526"/>
            <a:ext cx="3805771" cy="763797"/>
          </a:xfrm>
          <a:prstGeom prst="rect">
            <a:avLst/>
          </a:prstGeom>
        </p:spPr>
      </p:pic>
      <p:pic>
        <p:nvPicPr>
          <p:cNvPr id="2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9776" y="4354302"/>
            <a:ext cx="2176245" cy="782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306" y="4147332"/>
            <a:ext cx="1559717" cy="1220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62996" y="4147330"/>
            <a:ext cx="2118999" cy="1020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7"/>
          <p:cNvPicPr>
            <a:picLocks noChangeAspect="1"/>
          </p:cNvPicPr>
          <p:nvPr/>
        </p:nvPicPr>
        <p:blipFill>
          <a:blip r:embed="rId7"/>
          <a:stretch>
            <a:fillRect/>
          </a:stretch>
        </p:blipFill>
        <p:spPr>
          <a:xfrm>
            <a:off x="7022441" y="5232850"/>
            <a:ext cx="1609935" cy="1006210"/>
          </a:xfrm>
          <a:prstGeom prst="rect">
            <a:avLst/>
          </a:prstGeom>
        </p:spPr>
      </p:pic>
      <p:sp>
        <p:nvSpPr>
          <p:cNvPr id="3" name="Slide Number Placeholder 2"/>
          <p:cNvSpPr>
            <a:spLocks noGrp="1"/>
          </p:cNvSpPr>
          <p:nvPr>
            <p:ph type="sldNum" sz="quarter" idx="12"/>
          </p:nvPr>
        </p:nvSpPr>
        <p:spPr/>
        <p:txBody>
          <a:bodyPr>
            <a:normAutofit fontScale="85000" lnSpcReduction="20000"/>
          </a:bodyPr>
          <a:lstStyle/>
          <a:p>
            <a:fld id="{04EC2855-4632-A54D-AE49-B35007F585A2}" type="slidenum">
              <a:rPr lang="en-US" smtClean="0"/>
              <a:t>20</a:t>
            </a:fld>
            <a:endParaRPr lang="en-US"/>
          </a:p>
        </p:txBody>
      </p:sp>
    </p:spTree>
    <p:extLst>
      <p:ext uri="{BB962C8B-B14F-4D97-AF65-F5344CB8AC3E}">
        <p14:creationId xmlns:p14="http://schemas.microsoft.com/office/powerpoint/2010/main" val="85197101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Thank you for your attention!</a:t>
            </a:r>
            <a:endParaRPr lang="en-US" dirty="0"/>
          </a:p>
        </p:txBody>
      </p:sp>
      <p:sp>
        <p:nvSpPr>
          <p:cNvPr id="2" name="Slide Number Placeholder 1"/>
          <p:cNvSpPr>
            <a:spLocks noGrp="1"/>
          </p:cNvSpPr>
          <p:nvPr>
            <p:ph type="sldNum" sz="quarter" idx="11"/>
          </p:nvPr>
        </p:nvSpPr>
        <p:spPr/>
        <p:txBody>
          <a:bodyPr/>
          <a:lstStyle/>
          <a:p>
            <a:fld id="{04EC2855-4632-A54D-AE49-B35007F585A2}" type="slidenum">
              <a:rPr lang="en-US" smtClean="0"/>
              <a:t>21</a:t>
            </a:fld>
            <a:endParaRPr lang="en-US"/>
          </a:p>
        </p:txBody>
      </p:sp>
    </p:spTree>
    <p:extLst>
      <p:ext uri="{BB962C8B-B14F-4D97-AF65-F5344CB8AC3E}">
        <p14:creationId xmlns:p14="http://schemas.microsoft.com/office/powerpoint/2010/main" val="180637413"/>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2725</TotalTime>
  <Words>798</Words>
  <Application>Microsoft Macintosh PowerPoint</Application>
  <PresentationFormat>On-screen Show (4:3)</PresentationFormat>
  <Paragraphs>133</Paragraphs>
  <Slides>22</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4" baseType="lpstr">
      <vt:lpstr>Median</vt:lpstr>
      <vt:lpstr>Equation</vt:lpstr>
      <vt:lpstr>COHORT EFFECTS  &amp; changing distributions </vt:lpstr>
      <vt:lpstr>Cohort effect (definition)</vt:lpstr>
      <vt:lpstr>Problem definition</vt:lpstr>
      <vt:lpstr>Aim (1)</vt:lpstr>
      <vt:lpstr>Study population</vt:lpstr>
      <vt:lpstr>Multilevel model</vt:lpstr>
      <vt:lpstr>Incorporate cohort effects</vt:lpstr>
      <vt:lpstr>Composite model formulation</vt:lpstr>
      <vt:lpstr>BMI and DBP (men)</vt:lpstr>
      <vt:lpstr>Multilevel models - summary</vt:lpstr>
      <vt:lpstr>Change from a different aspect</vt:lpstr>
      <vt:lpstr>Aim (2)</vt:lpstr>
      <vt:lpstr>Sequential cross-sectional analysis (WH II)</vt:lpstr>
      <vt:lpstr>Sequential cross-sectional analysis</vt:lpstr>
      <vt:lpstr>BMI (Razak et al.)</vt:lpstr>
      <vt:lpstr>BMI (Razak et al.)</vt:lpstr>
      <vt:lpstr>BMI (Bottai et al.)</vt:lpstr>
      <vt:lpstr>BMI (Bottai et al.)</vt:lpstr>
      <vt:lpstr>Summary and conclusions</vt:lpstr>
      <vt:lpstr>References</vt:lpstr>
      <vt:lpstr>Acknowledgments</vt:lpstr>
      <vt:lpstr>Thank you for your attention!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Adam Hulman</dc:creator>
  <cp:lastModifiedBy>Adam Hulman</cp:lastModifiedBy>
  <cp:revision>132</cp:revision>
  <cp:lastPrinted>2014-03-27T12:51:40Z</cp:lastPrinted>
  <dcterms:created xsi:type="dcterms:W3CDTF">2013-04-05T10:05:42Z</dcterms:created>
  <dcterms:modified xsi:type="dcterms:W3CDTF">2014-03-27T13:37:44Z</dcterms:modified>
</cp:coreProperties>
</file>